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  <p:sldMasterId id="2147483766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61" d="100"/>
          <a:sy n="61" d="100"/>
        </p:scale>
        <p:origin x="82" y="6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1923CD-09CF-473A-AB7B-6C9016E16E6C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AEF6F936-4F08-4900-AE3D-3A0A5716E86D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IN" dirty="0" smtClean="0"/>
            <a:t>Microsoft .NET strategy</a:t>
          </a:r>
          <a:endParaRPr lang="en-IN" dirty="0"/>
        </a:p>
      </dgm:t>
    </dgm:pt>
    <dgm:pt modelId="{2CC81429-69FF-4562-9D5C-06D696C62B6D}" type="parTrans" cxnId="{2FBF4238-334F-4816-A667-07D53A338261}">
      <dgm:prSet/>
      <dgm:spPr/>
      <dgm:t>
        <a:bodyPr/>
        <a:lstStyle/>
        <a:p>
          <a:endParaRPr lang="en-IN"/>
        </a:p>
      </dgm:t>
    </dgm:pt>
    <dgm:pt modelId="{05D06F82-CFEE-4A01-B379-3E74ED90B63B}" type="sibTrans" cxnId="{2FBF4238-334F-4816-A667-07D53A338261}">
      <dgm:prSet/>
      <dgm:spPr/>
      <dgm:t>
        <a:bodyPr/>
        <a:lstStyle/>
        <a:p>
          <a:endParaRPr lang="en-IN"/>
        </a:p>
      </dgm:t>
    </dgm:pt>
    <dgm:pt modelId="{61B50185-55F9-4196-8225-FEA70F118FFE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IN" dirty="0" smtClean="0"/>
            <a:t>Microsoft .NET Platform</a:t>
          </a:r>
          <a:endParaRPr lang="en-IN" dirty="0"/>
        </a:p>
      </dgm:t>
    </dgm:pt>
    <dgm:pt modelId="{CECD01DC-0D55-448C-8C35-ECF10A59534C}" type="parTrans" cxnId="{432F1892-1392-40D9-B830-2E1DCD7A40D7}">
      <dgm:prSet/>
      <dgm:spPr/>
      <dgm:t>
        <a:bodyPr/>
        <a:lstStyle/>
        <a:p>
          <a:endParaRPr lang="en-IN"/>
        </a:p>
      </dgm:t>
    </dgm:pt>
    <dgm:pt modelId="{9D40F85E-0C17-402A-A4DC-55D37FFC8094}" type="sibTrans" cxnId="{432F1892-1392-40D9-B830-2E1DCD7A40D7}">
      <dgm:prSet/>
      <dgm:spPr/>
      <dgm:t>
        <a:bodyPr/>
        <a:lstStyle/>
        <a:p>
          <a:endParaRPr lang="en-IN"/>
        </a:p>
      </dgm:t>
    </dgm:pt>
    <dgm:pt modelId="{67B2D1FF-1EB0-460B-A2FB-1BFDA1C510A9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IN" dirty="0" smtClean="0"/>
            <a:t>Microsoft .NET Product &amp; Services</a:t>
          </a:r>
          <a:endParaRPr lang="en-IN" dirty="0"/>
        </a:p>
      </dgm:t>
    </dgm:pt>
    <dgm:pt modelId="{AD4F66DC-7BDC-4967-B1CD-D70228CEA8A9}" type="parTrans" cxnId="{798F785D-D9E0-4F03-84FB-6F82C942A59C}">
      <dgm:prSet/>
      <dgm:spPr/>
      <dgm:t>
        <a:bodyPr/>
        <a:lstStyle/>
        <a:p>
          <a:endParaRPr lang="en-IN"/>
        </a:p>
      </dgm:t>
    </dgm:pt>
    <dgm:pt modelId="{00FB5309-9278-4287-A862-BE53A1265928}" type="sibTrans" cxnId="{798F785D-D9E0-4F03-84FB-6F82C942A59C}">
      <dgm:prSet/>
      <dgm:spPr/>
      <dgm:t>
        <a:bodyPr/>
        <a:lstStyle/>
        <a:p>
          <a:endParaRPr lang="en-IN"/>
        </a:p>
      </dgm:t>
    </dgm:pt>
    <dgm:pt modelId="{BD159824-605A-43B9-B432-5973A32B011B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IN" dirty="0" smtClean="0"/>
            <a:t>Third Party .NET Services</a:t>
          </a:r>
          <a:endParaRPr lang="en-IN" dirty="0"/>
        </a:p>
      </dgm:t>
    </dgm:pt>
    <dgm:pt modelId="{C6888BA5-80BE-4536-A1C2-6A1423CE9271}" type="parTrans" cxnId="{A544D77D-F313-41F7-B43C-6A598DBDA347}">
      <dgm:prSet/>
      <dgm:spPr/>
      <dgm:t>
        <a:bodyPr/>
        <a:lstStyle/>
        <a:p>
          <a:endParaRPr lang="en-IN"/>
        </a:p>
      </dgm:t>
    </dgm:pt>
    <dgm:pt modelId="{5BBCB9CF-B243-4CBA-9C1C-55DE347E0A2C}" type="sibTrans" cxnId="{A544D77D-F313-41F7-B43C-6A598DBDA347}">
      <dgm:prSet/>
      <dgm:spPr/>
      <dgm:t>
        <a:bodyPr/>
        <a:lstStyle/>
        <a:p>
          <a:endParaRPr lang="en-IN"/>
        </a:p>
      </dgm:t>
    </dgm:pt>
    <dgm:pt modelId="{BDDFEF6B-D0A5-401C-B206-693A6C6EF0C6}" type="pres">
      <dgm:prSet presAssocID="{F91923CD-09CF-473A-AB7B-6C9016E16E6C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78D69813-9C62-47CB-A8B4-C3130BF730E7}" type="pres">
      <dgm:prSet presAssocID="{F91923CD-09CF-473A-AB7B-6C9016E16E6C}" presName="hierFlow" presStyleCnt="0"/>
      <dgm:spPr/>
    </dgm:pt>
    <dgm:pt modelId="{12B9BDEA-3715-43A7-8C71-D6222B3D5D4B}" type="pres">
      <dgm:prSet presAssocID="{F91923CD-09CF-473A-AB7B-6C9016E16E6C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9C47ED60-A9CA-403A-A10D-B861E7E97124}" type="pres">
      <dgm:prSet presAssocID="{AEF6F936-4F08-4900-AE3D-3A0A5716E86D}" presName="Name14" presStyleCnt="0"/>
      <dgm:spPr/>
    </dgm:pt>
    <dgm:pt modelId="{E11AE13B-649D-4F47-AA85-F03183EF2CDB}" type="pres">
      <dgm:prSet presAssocID="{AEF6F936-4F08-4900-AE3D-3A0A5716E86D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D0B7B2C2-847E-433C-89FA-43F61870CE2D}" type="pres">
      <dgm:prSet presAssocID="{AEF6F936-4F08-4900-AE3D-3A0A5716E86D}" presName="hierChild2" presStyleCnt="0"/>
      <dgm:spPr/>
    </dgm:pt>
    <dgm:pt modelId="{98A6E1B8-C38C-469B-A574-355A8FF045A2}" type="pres">
      <dgm:prSet presAssocID="{CECD01DC-0D55-448C-8C35-ECF10A59534C}" presName="Name19" presStyleLbl="parChTrans1D2" presStyleIdx="0" presStyleCnt="3"/>
      <dgm:spPr/>
      <dgm:t>
        <a:bodyPr/>
        <a:lstStyle/>
        <a:p>
          <a:endParaRPr lang="en-IN"/>
        </a:p>
      </dgm:t>
    </dgm:pt>
    <dgm:pt modelId="{E1674556-F8D1-406D-99E7-5755E780E9C5}" type="pres">
      <dgm:prSet presAssocID="{61B50185-55F9-4196-8225-FEA70F118FFE}" presName="Name21" presStyleCnt="0"/>
      <dgm:spPr/>
    </dgm:pt>
    <dgm:pt modelId="{8FDC554E-C798-49E1-A000-DA4E0453E35E}" type="pres">
      <dgm:prSet presAssocID="{61B50185-55F9-4196-8225-FEA70F118FFE}" presName="level2Shape" presStyleLbl="node2" presStyleIdx="0" presStyleCnt="3"/>
      <dgm:spPr/>
      <dgm:t>
        <a:bodyPr/>
        <a:lstStyle/>
        <a:p>
          <a:endParaRPr lang="en-IN"/>
        </a:p>
      </dgm:t>
    </dgm:pt>
    <dgm:pt modelId="{AA2E2F8F-FCD2-4719-9AAD-7BB6D7C7537D}" type="pres">
      <dgm:prSet presAssocID="{61B50185-55F9-4196-8225-FEA70F118FFE}" presName="hierChild3" presStyleCnt="0"/>
      <dgm:spPr/>
    </dgm:pt>
    <dgm:pt modelId="{121381AF-3367-499F-A275-797C5DDE07A1}" type="pres">
      <dgm:prSet presAssocID="{AD4F66DC-7BDC-4967-B1CD-D70228CEA8A9}" presName="Name19" presStyleLbl="parChTrans1D2" presStyleIdx="1" presStyleCnt="3"/>
      <dgm:spPr/>
      <dgm:t>
        <a:bodyPr/>
        <a:lstStyle/>
        <a:p>
          <a:endParaRPr lang="en-IN"/>
        </a:p>
      </dgm:t>
    </dgm:pt>
    <dgm:pt modelId="{40EFA259-5F1B-49AC-BAE0-33DBA2F0F18A}" type="pres">
      <dgm:prSet presAssocID="{67B2D1FF-1EB0-460B-A2FB-1BFDA1C510A9}" presName="Name21" presStyleCnt="0"/>
      <dgm:spPr/>
    </dgm:pt>
    <dgm:pt modelId="{FA3AAA35-9C15-4970-BA82-DC7FDBF5BAB8}" type="pres">
      <dgm:prSet presAssocID="{67B2D1FF-1EB0-460B-A2FB-1BFDA1C510A9}" presName="level2Shape" presStyleLbl="node2" presStyleIdx="1" presStyleCnt="3"/>
      <dgm:spPr/>
      <dgm:t>
        <a:bodyPr/>
        <a:lstStyle/>
        <a:p>
          <a:endParaRPr lang="en-IN"/>
        </a:p>
      </dgm:t>
    </dgm:pt>
    <dgm:pt modelId="{7526B1A1-84DA-47AB-927C-E5FEAEC7E0A7}" type="pres">
      <dgm:prSet presAssocID="{67B2D1FF-1EB0-460B-A2FB-1BFDA1C510A9}" presName="hierChild3" presStyleCnt="0"/>
      <dgm:spPr/>
    </dgm:pt>
    <dgm:pt modelId="{433420BE-9258-45CF-BFDC-B1B01441E7AC}" type="pres">
      <dgm:prSet presAssocID="{C6888BA5-80BE-4536-A1C2-6A1423CE9271}" presName="Name19" presStyleLbl="parChTrans1D2" presStyleIdx="2" presStyleCnt="3"/>
      <dgm:spPr/>
      <dgm:t>
        <a:bodyPr/>
        <a:lstStyle/>
        <a:p>
          <a:endParaRPr lang="en-IN"/>
        </a:p>
      </dgm:t>
    </dgm:pt>
    <dgm:pt modelId="{82B0E126-3349-418A-AC98-93C14F53D3E8}" type="pres">
      <dgm:prSet presAssocID="{BD159824-605A-43B9-B432-5973A32B011B}" presName="Name21" presStyleCnt="0"/>
      <dgm:spPr/>
    </dgm:pt>
    <dgm:pt modelId="{C22097A1-6E1E-48B6-A791-1144ED08970E}" type="pres">
      <dgm:prSet presAssocID="{BD159824-605A-43B9-B432-5973A32B011B}" presName="level2Shape" presStyleLbl="node2" presStyleIdx="2" presStyleCnt="3"/>
      <dgm:spPr/>
      <dgm:t>
        <a:bodyPr/>
        <a:lstStyle/>
        <a:p>
          <a:endParaRPr lang="en-IN"/>
        </a:p>
      </dgm:t>
    </dgm:pt>
    <dgm:pt modelId="{D15464E9-7AE1-4DFE-899B-33CD58A543D4}" type="pres">
      <dgm:prSet presAssocID="{BD159824-605A-43B9-B432-5973A32B011B}" presName="hierChild3" presStyleCnt="0"/>
      <dgm:spPr/>
    </dgm:pt>
    <dgm:pt modelId="{7B35163F-C8A6-4F78-9BB1-B68D00DA4935}" type="pres">
      <dgm:prSet presAssocID="{F91923CD-09CF-473A-AB7B-6C9016E16E6C}" presName="bgShapesFlow" presStyleCnt="0"/>
      <dgm:spPr/>
    </dgm:pt>
  </dgm:ptLst>
  <dgm:cxnLst>
    <dgm:cxn modelId="{809C7D8A-597C-47B1-9519-8BEF33C9893F}" type="presOf" srcId="{C6888BA5-80BE-4536-A1C2-6A1423CE9271}" destId="{433420BE-9258-45CF-BFDC-B1B01441E7AC}" srcOrd="0" destOrd="0" presId="urn:microsoft.com/office/officeart/2005/8/layout/hierarchy6"/>
    <dgm:cxn modelId="{706F6107-81F6-47CB-A95E-04A856DBD06D}" type="presOf" srcId="{AD4F66DC-7BDC-4967-B1CD-D70228CEA8A9}" destId="{121381AF-3367-499F-A275-797C5DDE07A1}" srcOrd="0" destOrd="0" presId="urn:microsoft.com/office/officeart/2005/8/layout/hierarchy6"/>
    <dgm:cxn modelId="{432F1892-1392-40D9-B830-2E1DCD7A40D7}" srcId="{AEF6F936-4F08-4900-AE3D-3A0A5716E86D}" destId="{61B50185-55F9-4196-8225-FEA70F118FFE}" srcOrd="0" destOrd="0" parTransId="{CECD01DC-0D55-448C-8C35-ECF10A59534C}" sibTransId="{9D40F85E-0C17-402A-A4DC-55D37FFC8094}"/>
    <dgm:cxn modelId="{2FBF4238-334F-4816-A667-07D53A338261}" srcId="{F91923CD-09CF-473A-AB7B-6C9016E16E6C}" destId="{AEF6F936-4F08-4900-AE3D-3A0A5716E86D}" srcOrd="0" destOrd="0" parTransId="{2CC81429-69FF-4562-9D5C-06D696C62B6D}" sibTransId="{05D06F82-CFEE-4A01-B379-3E74ED90B63B}"/>
    <dgm:cxn modelId="{798F785D-D9E0-4F03-84FB-6F82C942A59C}" srcId="{AEF6F936-4F08-4900-AE3D-3A0A5716E86D}" destId="{67B2D1FF-1EB0-460B-A2FB-1BFDA1C510A9}" srcOrd="1" destOrd="0" parTransId="{AD4F66DC-7BDC-4967-B1CD-D70228CEA8A9}" sibTransId="{00FB5309-9278-4287-A862-BE53A1265928}"/>
    <dgm:cxn modelId="{82052CB5-AD38-4BBE-9E8D-C3129CD30A5A}" type="presOf" srcId="{61B50185-55F9-4196-8225-FEA70F118FFE}" destId="{8FDC554E-C798-49E1-A000-DA4E0453E35E}" srcOrd="0" destOrd="0" presId="urn:microsoft.com/office/officeart/2005/8/layout/hierarchy6"/>
    <dgm:cxn modelId="{A544D77D-F313-41F7-B43C-6A598DBDA347}" srcId="{AEF6F936-4F08-4900-AE3D-3A0A5716E86D}" destId="{BD159824-605A-43B9-B432-5973A32B011B}" srcOrd="2" destOrd="0" parTransId="{C6888BA5-80BE-4536-A1C2-6A1423CE9271}" sibTransId="{5BBCB9CF-B243-4CBA-9C1C-55DE347E0A2C}"/>
    <dgm:cxn modelId="{3F362F96-412E-46BB-8AC4-B0280F283320}" type="presOf" srcId="{F91923CD-09CF-473A-AB7B-6C9016E16E6C}" destId="{BDDFEF6B-D0A5-401C-B206-693A6C6EF0C6}" srcOrd="0" destOrd="0" presId="urn:microsoft.com/office/officeart/2005/8/layout/hierarchy6"/>
    <dgm:cxn modelId="{884BA71E-F446-47AA-9D7F-937255C1D09C}" type="presOf" srcId="{67B2D1FF-1EB0-460B-A2FB-1BFDA1C510A9}" destId="{FA3AAA35-9C15-4970-BA82-DC7FDBF5BAB8}" srcOrd="0" destOrd="0" presId="urn:microsoft.com/office/officeart/2005/8/layout/hierarchy6"/>
    <dgm:cxn modelId="{D6341C54-90D4-4203-A030-BE8F4D4944D0}" type="presOf" srcId="{AEF6F936-4F08-4900-AE3D-3A0A5716E86D}" destId="{E11AE13B-649D-4F47-AA85-F03183EF2CDB}" srcOrd="0" destOrd="0" presId="urn:microsoft.com/office/officeart/2005/8/layout/hierarchy6"/>
    <dgm:cxn modelId="{800B25C1-8BFB-40F2-8697-BE430183B86B}" type="presOf" srcId="{CECD01DC-0D55-448C-8C35-ECF10A59534C}" destId="{98A6E1B8-C38C-469B-A574-355A8FF045A2}" srcOrd="0" destOrd="0" presId="urn:microsoft.com/office/officeart/2005/8/layout/hierarchy6"/>
    <dgm:cxn modelId="{7E97D9EB-F45C-4701-9936-B7F5CAD9EF16}" type="presOf" srcId="{BD159824-605A-43B9-B432-5973A32B011B}" destId="{C22097A1-6E1E-48B6-A791-1144ED08970E}" srcOrd="0" destOrd="0" presId="urn:microsoft.com/office/officeart/2005/8/layout/hierarchy6"/>
    <dgm:cxn modelId="{685EC13C-1C12-4E43-B3E3-B25CF0434083}" type="presParOf" srcId="{BDDFEF6B-D0A5-401C-B206-693A6C6EF0C6}" destId="{78D69813-9C62-47CB-A8B4-C3130BF730E7}" srcOrd="0" destOrd="0" presId="urn:microsoft.com/office/officeart/2005/8/layout/hierarchy6"/>
    <dgm:cxn modelId="{D582E71E-14E8-4645-9234-8ADA29130260}" type="presParOf" srcId="{78D69813-9C62-47CB-A8B4-C3130BF730E7}" destId="{12B9BDEA-3715-43A7-8C71-D6222B3D5D4B}" srcOrd="0" destOrd="0" presId="urn:microsoft.com/office/officeart/2005/8/layout/hierarchy6"/>
    <dgm:cxn modelId="{DA46E3FA-F3D8-4CE9-9A32-A9C923F0E8ED}" type="presParOf" srcId="{12B9BDEA-3715-43A7-8C71-D6222B3D5D4B}" destId="{9C47ED60-A9CA-403A-A10D-B861E7E97124}" srcOrd="0" destOrd="0" presId="urn:microsoft.com/office/officeart/2005/8/layout/hierarchy6"/>
    <dgm:cxn modelId="{2E69C7B4-AF3B-4F87-B8D4-94987FAB013C}" type="presParOf" srcId="{9C47ED60-A9CA-403A-A10D-B861E7E97124}" destId="{E11AE13B-649D-4F47-AA85-F03183EF2CDB}" srcOrd="0" destOrd="0" presId="urn:microsoft.com/office/officeart/2005/8/layout/hierarchy6"/>
    <dgm:cxn modelId="{7325530D-F908-4B72-9AF3-258014E5BA9B}" type="presParOf" srcId="{9C47ED60-A9CA-403A-A10D-B861E7E97124}" destId="{D0B7B2C2-847E-433C-89FA-43F61870CE2D}" srcOrd="1" destOrd="0" presId="urn:microsoft.com/office/officeart/2005/8/layout/hierarchy6"/>
    <dgm:cxn modelId="{1AEE0429-417A-4766-87C9-2BB963816CF6}" type="presParOf" srcId="{D0B7B2C2-847E-433C-89FA-43F61870CE2D}" destId="{98A6E1B8-C38C-469B-A574-355A8FF045A2}" srcOrd="0" destOrd="0" presId="urn:microsoft.com/office/officeart/2005/8/layout/hierarchy6"/>
    <dgm:cxn modelId="{21CA5A14-CB22-4A82-B59F-54B44C83515E}" type="presParOf" srcId="{D0B7B2C2-847E-433C-89FA-43F61870CE2D}" destId="{E1674556-F8D1-406D-99E7-5755E780E9C5}" srcOrd="1" destOrd="0" presId="urn:microsoft.com/office/officeart/2005/8/layout/hierarchy6"/>
    <dgm:cxn modelId="{7B45417D-A94F-4DA2-BDE1-C744A3FA37DB}" type="presParOf" srcId="{E1674556-F8D1-406D-99E7-5755E780E9C5}" destId="{8FDC554E-C798-49E1-A000-DA4E0453E35E}" srcOrd="0" destOrd="0" presId="urn:microsoft.com/office/officeart/2005/8/layout/hierarchy6"/>
    <dgm:cxn modelId="{F10A1AE9-BDAE-484B-A0EC-C27398FAE7B5}" type="presParOf" srcId="{E1674556-F8D1-406D-99E7-5755E780E9C5}" destId="{AA2E2F8F-FCD2-4719-9AAD-7BB6D7C7537D}" srcOrd="1" destOrd="0" presId="urn:microsoft.com/office/officeart/2005/8/layout/hierarchy6"/>
    <dgm:cxn modelId="{9DF4335E-7EAD-47E1-8510-1CA3C9772CCC}" type="presParOf" srcId="{D0B7B2C2-847E-433C-89FA-43F61870CE2D}" destId="{121381AF-3367-499F-A275-797C5DDE07A1}" srcOrd="2" destOrd="0" presId="urn:microsoft.com/office/officeart/2005/8/layout/hierarchy6"/>
    <dgm:cxn modelId="{42ECBFCA-A7A9-4D7A-AABC-CF5AEC65B80F}" type="presParOf" srcId="{D0B7B2C2-847E-433C-89FA-43F61870CE2D}" destId="{40EFA259-5F1B-49AC-BAE0-33DBA2F0F18A}" srcOrd="3" destOrd="0" presId="urn:microsoft.com/office/officeart/2005/8/layout/hierarchy6"/>
    <dgm:cxn modelId="{463C627F-212E-48BE-889D-1E559B7FA5F0}" type="presParOf" srcId="{40EFA259-5F1B-49AC-BAE0-33DBA2F0F18A}" destId="{FA3AAA35-9C15-4970-BA82-DC7FDBF5BAB8}" srcOrd="0" destOrd="0" presId="urn:microsoft.com/office/officeart/2005/8/layout/hierarchy6"/>
    <dgm:cxn modelId="{98BF0419-4167-4652-855C-FD1CC7AD5901}" type="presParOf" srcId="{40EFA259-5F1B-49AC-BAE0-33DBA2F0F18A}" destId="{7526B1A1-84DA-47AB-927C-E5FEAEC7E0A7}" srcOrd="1" destOrd="0" presId="urn:microsoft.com/office/officeart/2005/8/layout/hierarchy6"/>
    <dgm:cxn modelId="{72813189-B11A-4D7F-AD69-EDE4F18C887B}" type="presParOf" srcId="{D0B7B2C2-847E-433C-89FA-43F61870CE2D}" destId="{433420BE-9258-45CF-BFDC-B1B01441E7AC}" srcOrd="4" destOrd="0" presId="urn:microsoft.com/office/officeart/2005/8/layout/hierarchy6"/>
    <dgm:cxn modelId="{7045CF0D-6157-44C1-961A-EB96A754E75C}" type="presParOf" srcId="{D0B7B2C2-847E-433C-89FA-43F61870CE2D}" destId="{82B0E126-3349-418A-AC98-93C14F53D3E8}" srcOrd="5" destOrd="0" presId="urn:microsoft.com/office/officeart/2005/8/layout/hierarchy6"/>
    <dgm:cxn modelId="{9150D256-52E5-40E0-9785-BD4635E5B9C2}" type="presParOf" srcId="{82B0E126-3349-418A-AC98-93C14F53D3E8}" destId="{C22097A1-6E1E-48B6-A791-1144ED08970E}" srcOrd="0" destOrd="0" presId="urn:microsoft.com/office/officeart/2005/8/layout/hierarchy6"/>
    <dgm:cxn modelId="{A00D053D-E2B1-4C32-8791-27427B2B600E}" type="presParOf" srcId="{82B0E126-3349-418A-AC98-93C14F53D3E8}" destId="{D15464E9-7AE1-4DFE-899B-33CD58A543D4}" srcOrd="1" destOrd="0" presId="urn:microsoft.com/office/officeart/2005/8/layout/hierarchy6"/>
    <dgm:cxn modelId="{7A2C2032-7C0F-46EB-9CB7-9E2C29E1A8F9}" type="presParOf" srcId="{BDDFEF6B-D0A5-401C-B206-693A6C6EF0C6}" destId="{7B35163F-C8A6-4F78-9BB1-B68D00DA4935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1AE13B-649D-4F47-AA85-F03183EF2CDB}">
      <dsp:nvSpPr>
        <dsp:cNvPr id="0" name=""/>
        <dsp:cNvSpPr/>
      </dsp:nvSpPr>
      <dsp:spPr>
        <a:xfrm>
          <a:off x="3106026" y="275544"/>
          <a:ext cx="2384085" cy="1589390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kern="1200" dirty="0" smtClean="0"/>
            <a:t>Microsoft .NET strategy</a:t>
          </a:r>
          <a:endParaRPr lang="en-IN" sz="2800" kern="1200" dirty="0"/>
        </a:p>
      </dsp:txBody>
      <dsp:txXfrm>
        <a:off x="3152578" y="322096"/>
        <a:ext cx="2290981" cy="1496286"/>
      </dsp:txXfrm>
    </dsp:sp>
    <dsp:sp modelId="{98A6E1B8-C38C-469B-A574-355A8FF045A2}">
      <dsp:nvSpPr>
        <dsp:cNvPr id="0" name=""/>
        <dsp:cNvSpPr/>
      </dsp:nvSpPr>
      <dsp:spPr>
        <a:xfrm>
          <a:off x="1198758" y="1864934"/>
          <a:ext cx="3099311" cy="635756"/>
        </a:xfrm>
        <a:custGeom>
          <a:avLst/>
          <a:gdLst/>
          <a:ahLst/>
          <a:cxnLst/>
          <a:rect l="0" t="0" r="0" b="0"/>
          <a:pathLst>
            <a:path>
              <a:moveTo>
                <a:pt x="3099311" y="0"/>
              </a:moveTo>
              <a:lnTo>
                <a:pt x="3099311" y="317878"/>
              </a:lnTo>
              <a:lnTo>
                <a:pt x="0" y="317878"/>
              </a:lnTo>
              <a:lnTo>
                <a:pt x="0" y="63575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DC554E-C798-49E1-A000-DA4E0453E35E}">
      <dsp:nvSpPr>
        <dsp:cNvPr id="0" name=""/>
        <dsp:cNvSpPr/>
      </dsp:nvSpPr>
      <dsp:spPr>
        <a:xfrm>
          <a:off x="6715" y="2500690"/>
          <a:ext cx="2384085" cy="1589390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kern="1200" dirty="0" smtClean="0"/>
            <a:t>Microsoft .NET Platform</a:t>
          </a:r>
          <a:endParaRPr lang="en-IN" sz="2800" kern="1200" dirty="0"/>
        </a:p>
      </dsp:txBody>
      <dsp:txXfrm>
        <a:off x="53267" y="2547242"/>
        <a:ext cx="2290981" cy="1496286"/>
      </dsp:txXfrm>
    </dsp:sp>
    <dsp:sp modelId="{121381AF-3367-499F-A275-797C5DDE07A1}">
      <dsp:nvSpPr>
        <dsp:cNvPr id="0" name=""/>
        <dsp:cNvSpPr/>
      </dsp:nvSpPr>
      <dsp:spPr>
        <a:xfrm>
          <a:off x="4252349" y="1864934"/>
          <a:ext cx="91440" cy="6357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3575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3AAA35-9C15-4970-BA82-DC7FDBF5BAB8}">
      <dsp:nvSpPr>
        <dsp:cNvPr id="0" name=""/>
        <dsp:cNvSpPr/>
      </dsp:nvSpPr>
      <dsp:spPr>
        <a:xfrm>
          <a:off x="3106026" y="2500690"/>
          <a:ext cx="2384085" cy="1589390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kern="1200" dirty="0" smtClean="0"/>
            <a:t>Microsoft .NET Product &amp; Services</a:t>
          </a:r>
          <a:endParaRPr lang="en-IN" sz="2800" kern="1200" dirty="0"/>
        </a:p>
      </dsp:txBody>
      <dsp:txXfrm>
        <a:off x="3152578" y="2547242"/>
        <a:ext cx="2290981" cy="1496286"/>
      </dsp:txXfrm>
    </dsp:sp>
    <dsp:sp modelId="{433420BE-9258-45CF-BFDC-B1B01441E7AC}">
      <dsp:nvSpPr>
        <dsp:cNvPr id="0" name=""/>
        <dsp:cNvSpPr/>
      </dsp:nvSpPr>
      <dsp:spPr>
        <a:xfrm>
          <a:off x="4298069" y="1864934"/>
          <a:ext cx="3099311" cy="6357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878"/>
              </a:lnTo>
              <a:lnTo>
                <a:pt x="3099311" y="317878"/>
              </a:lnTo>
              <a:lnTo>
                <a:pt x="3099311" y="63575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2097A1-6E1E-48B6-A791-1144ED08970E}">
      <dsp:nvSpPr>
        <dsp:cNvPr id="0" name=""/>
        <dsp:cNvSpPr/>
      </dsp:nvSpPr>
      <dsp:spPr>
        <a:xfrm>
          <a:off x="6205337" y="2500690"/>
          <a:ext cx="2384085" cy="1589390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kern="1200" dirty="0" smtClean="0"/>
            <a:t>Third Party .NET Services</a:t>
          </a:r>
          <a:endParaRPr lang="en-IN" sz="2800" kern="1200" dirty="0"/>
        </a:p>
      </dsp:txBody>
      <dsp:txXfrm>
        <a:off x="6251889" y="2547242"/>
        <a:ext cx="2290981" cy="14962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26686" y="5037663"/>
            <a:ext cx="2054014" cy="474134"/>
          </a:xfrm>
        </p:spPr>
        <p:txBody>
          <a:bodyPr/>
          <a:lstStyle>
            <a:lvl1pPr>
              <a:defRPr/>
            </a:lvl1pPr>
          </a:lstStyle>
          <a:p>
            <a:r>
              <a:rPr lang="en-IN" dirty="0" smtClean="0"/>
              <a:t>C# &amp; .NET PROGRAMMING</a:t>
            </a:r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3645773" cy="279400"/>
          </a:xfrm>
        </p:spPr>
        <p:txBody>
          <a:bodyPr/>
          <a:lstStyle/>
          <a:p>
            <a:r>
              <a:rPr lang="en-IN" dirty="0" smtClean="0"/>
              <a:t>NAHER ARTS &amp; SCIENCE COLLEGE KANHIRODE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A0D1D9F-7BF4-42A0-BFA4-8F42AC454A78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8962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7EF3D-33A8-4CC9-A21A-F75C164D84C9}" type="datetimeFigureOut">
              <a:rPr lang="en-IN" smtClean="0"/>
              <a:t>24-06-2020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D1D9F-7BF4-42A0-BFA4-8F42AC454A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34742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7EF3D-33A8-4CC9-A21A-F75C164D84C9}" type="datetimeFigureOut">
              <a:rPr lang="en-IN" smtClean="0"/>
              <a:t>24-06-2020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D1D9F-7BF4-42A0-BFA4-8F42AC454A78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317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7EF3D-33A8-4CC9-A21A-F75C164D84C9}" type="datetimeFigureOut">
              <a:rPr lang="en-IN" smtClean="0"/>
              <a:t>24-06-2020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D1D9F-7BF4-42A0-BFA4-8F42AC454A78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44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7EF3D-33A8-4CC9-A21A-F75C164D84C9}" type="datetimeFigureOut">
              <a:rPr lang="en-IN" smtClean="0"/>
              <a:t>24-06-2020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D1D9F-7BF4-42A0-BFA4-8F42AC454A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61433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7EF3D-33A8-4CC9-A21A-F75C164D84C9}" type="datetimeFigureOut">
              <a:rPr lang="en-IN" smtClean="0"/>
              <a:t>24-06-2020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D1D9F-7BF4-42A0-BFA4-8F42AC454A78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52660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7EF3D-33A8-4CC9-A21A-F75C164D84C9}" type="datetimeFigureOut">
              <a:rPr lang="en-IN" smtClean="0"/>
              <a:t>24-06-2020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D1D9F-7BF4-42A0-BFA4-8F42AC454A78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5249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7EF3D-33A8-4CC9-A21A-F75C164D84C9}" type="datetimeFigureOut">
              <a:rPr lang="en-IN" smtClean="0"/>
              <a:t>24-06-2020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D1D9F-7BF4-42A0-BFA4-8F42AC454A78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977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7EF3D-33A8-4CC9-A21A-F75C164D84C9}" type="datetimeFigureOut">
              <a:rPr lang="en-IN" smtClean="0"/>
              <a:t>24-06-2020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D1D9F-7BF4-42A0-BFA4-8F42AC454A78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25707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7EF3D-33A8-4CC9-A21A-F75C164D84C9}" type="datetimeFigureOut">
              <a:rPr lang="en-IN" smtClean="0"/>
              <a:t>24-06-2020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D1D9F-7BF4-42A0-BFA4-8F42AC454A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5498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7EF3D-33A8-4CC9-A21A-F75C164D84C9}" type="datetimeFigureOut">
              <a:rPr lang="en-IN" smtClean="0"/>
              <a:t>24-06-2020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D1D9F-7BF4-42A0-BFA4-8F42AC454A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1250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7EF3D-33A8-4CC9-A21A-F75C164D84C9}" type="datetimeFigureOut">
              <a:rPr lang="en-IN" smtClean="0"/>
              <a:t>24-06-2020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D1D9F-7BF4-42A0-BFA4-8F42AC454A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38622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7EF3D-33A8-4CC9-A21A-F75C164D84C9}" type="datetimeFigureOut">
              <a:rPr lang="en-IN" smtClean="0"/>
              <a:t>24-06-2020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D1D9F-7BF4-42A0-BFA4-8F42AC454A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86214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7EF3D-33A8-4CC9-A21A-F75C164D84C9}" type="datetimeFigureOut">
              <a:rPr lang="en-IN" smtClean="0"/>
              <a:t>24-06-2020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D1D9F-7BF4-42A0-BFA4-8F42AC454A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30346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7EF3D-33A8-4CC9-A21A-F75C164D84C9}" type="datetimeFigureOut">
              <a:rPr lang="en-IN" smtClean="0"/>
              <a:t>24-06-2020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D1D9F-7BF4-42A0-BFA4-8F42AC454A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850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7EF3D-33A8-4CC9-A21A-F75C164D84C9}" type="datetimeFigureOut">
              <a:rPr lang="en-IN" smtClean="0"/>
              <a:t>24-06-2020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D1D9F-7BF4-42A0-BFA4-8F42AC454A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53942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7EF3D-33A8-4CC9-A21A-F75C164D84C9}" type="datetimeFigureOut">
              <a:rPr lang="en-IN" smtClean="0"/>
              <a:t>24-06-2020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D1D9F-7BF4-42A0-BFA4-8F42AC454A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94942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7EF3D-33A8-4CC9-A21A-F75C164D84C9}" type="datetimeFigureOut">
              <a:rPr lang="en-IN" smtClean="0"/>
              <a:t>24-06-2020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D1D9F-7BF4-42A0-BFA4-8F42AC454A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76958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7EF3D-33A8-4CC9-A21A-F75C164D84C9}" type="datetimeFigureOut">
              <a:rPr lang="en-IN" smtClean="0"/>
              <a:t>24-06-2020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D1D9F-7BF4-42A0-BFA4-8F42AC454A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011160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7EF3D-33A8-4CC9-A21A-F75C164D84C9}" type="datetimeFigureOut">
              <a:rPr lang="en-IN" smtClean="0"/>
              <a:t>24-06-2020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D1D9F-7BF4-42A0-BFA4-8F42AC454A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55317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7EF3D-33A8-4CC9-A21A-F75C164D84C9}" type="datetimeFigureOut">
              <a:rPr lang="en-IN" smtClean="0"/>
              <a:t>24-06-2020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D1D9F-7BF4-42A0-BFA4-8F42AC454A78}" type="slidenum">
              <a:rPr lang="en-IN" smtClean="0"/>
              <a:t>‹#›</a:t>
            </a:fld>
            <a:endParaRPr lang="en-IN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23440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7EF3D-33A8-4CC9-A21A-F75C164D84C9}" type="datetimeFigureOut">
              <a:rPr lang="en-IN" smtClean="0"/>
              <a:t>24-06-2020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D1D9F-7BF4-42A0-BFA4-8F42AC454A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6928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7EF3D-33A8-4CC9-A21A-F75C164D84C9}" type="datetimeFigureOut">
              <a:rPr lang="en-IN" smtClean="0"/>
              <a:t>24-06-2020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D1D9F-7BF4-42A0-BFA4-8F42AC454A78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1232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7EF3D-33A8-4CC9-A21A-F75C164D84C9}" type="datetimeFigureOut">
              <a:rPr lang="en-IN" smtClean="0"/>
              <a:t>24-06-2020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D1D9F-7BF4-42A0-BFA4-8F42AC454A78}" type="slidenum">
              <a:rPr lang="en-IN" smtClean="0"/>
              <a:t>‹#›</a:t>
            </a:fld>
            <a:endParaRPr lang="en-I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97657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7EF3D-33A8-4CC9-A21A-F75C164D84C9}" type="datetimeFigureOut">
              <a:rPr lang="en-IN" smtClean="0"/>
              <a:t>24-06-2020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D1D9F-7BF4-42A0-BFA4-8F42AC454A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904042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7EF3D-33A8-4CC9-A21A-F75C164D84C9}" type="datetimeFigureOut">
              <a:rPr lang="en-IN" smtClean="0"/>
              <a:t>24-06-2020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D1D9F-7BF4-42A0-BFA4-8F42AC454A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876222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7EF3D-33A8-4CC9-A21A-F75C164D84C9}" type="datetimeFigureOut">
              <a:rPr lang="en-IN" smtClean="0"/>
              <a:t>24-06-2020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D1D9F-7BF4-42A0-BFA4-8F42AC454A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97465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7EF3D-33A8-4CC9-A21A-F75C164D84C9}" type="datetimeFigureOut">
              <a:rPr lang="en-IN" smtClean="0"/>
              <a:t>24-06-2020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D1D9F-7BF4-42A0-BFA4-8F42AC454A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7473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7EF3D-33A8-4CC9-A21A-F75C164D84C9}" type="datetimeFigureOut">
              <a:rPr lang="en-IN" smtClean="0"/>
              <a:t>24-06-2020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D1D9F-7BF4-42A0-BFA4-8F42AC454A78}" type="slidenum">
              <a:rPr lang="en-IN" smtClean="0"/>
              <a:t>‹#›</a:t>
            </a:fld>
            <a:endParaRPr lang="en-IN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433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7EF3D-33A8-4CC9-A21A-F75C164D84C9}" type="datetimeFigureOut">
              <a:rPr lang="en-IN" smtClean="0"/>
              <a:t>24-06-2020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D1D9F-7BF4-42A0-BFA4-8F42AC454A78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8145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7EF3D-33A8-4CC9-A21A-F75C164D84C9}" type="datetimeFigureOut">
              <a:rPr lang="en-IN" smtClean="0"/>
              <a:t>24-06-2020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D1D9F-7BF4-42A0-BFA4-8F42AC454A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34636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7EF3D-33A8-4CC9-A21A-F75C164D84C9}" type="datetimeFigureOut">
              <a:rPr lang="en-IN" smtClean="0"/>
              <a:t>24-06-2020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D1D9F-7BF4-42A0-BFA4-8F42AC454A78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8819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7EF3D-33A8-4CC9-A21A-F75C164D84C9}" type="datetimeFigureOut">
              <a:rPr lang="en-IN" smtClean="0"/>
              <a:t>24-06-2020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D1D9F-7BF4-42A0-BFA4-8F42AC454A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870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2F7EF3D-33A8-4CC9-A21A-F75C164D84C9}" type="datetimeFigureOut">
              <a:rPr lang="en-IN" smtClean="0"/>
              <a:t>24-06-2020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A0D1D9F-7BF4-42A0-BFA4-8F42AC454A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55032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</a:t>
            </a:r>
            <a:r>
              <a:rPr lang="en-US" dirty="0" err="1" smtClean="0"/>
              <a:t>levelC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45907" y="6041362"/>
            <a:ext cx="40711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 smtClean="0"/>
              <a:t>C# &amp; .NET PROGRAMMING</a:t>
            </a:r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28550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 smtClean="0"/>
              <a:t>NAHER ARTS &amp; SCIENCE COLLEGE KANHIRODE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A0D1D9F-7BF4-42A0-BFA4-8F42AC454A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95580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.NET FRAMEWORK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0477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.NET Technology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.NET technology is  a Third Generation Component Model.</a:t>
            </a:r>
          </a:p>
          <a:p>
            <a:r>
              <a:rPr lang="en-IN" dirty="0" smtClean="0"/>
              <a:t>This provides a new level of interoperability compared to COM technology.</a:t>
            </a:r>
          </a:p>
          <a:p>
            <a:r>
              <a:rPr lang="en-IN" dirty="0" smtClean="0"/>
              <a:t>COM provides a standard binary mechanism for </a:t>
            </a:r>
            <a:r>
              <a:rPr lang="en-IN" dirty="0" err="1" smtClean="0"/>
              <a:t>intermodule</a:t>
            </a:r>
            <a:r>
              <a:rPr lang="en-IN" dirty="0" smtClean="0"/>
              <a:t> communication. This is replaced by an intermediate language called </a:t>
            </a:r>
            <a:r>
              <a:rPr lang="en-IN" b="1" i="1" dirty="0" smtClean="0"/>
              <a:t>Microsoft Intermediate Language(MSIL) </a:t>
            </a:r>
            <a:r>
              <a:rPr lang="en-IN" dirty="0" smtClean="0"/>
              <a:t> or simply </a:t>
            </a:r>
            <a:r>
              <a:rPr lang="en-IN" b="1" i="1" dirty="0" smtClean="0"/>
              <a:t>IL</a:t>
            </a:r>
            <a:r>
              <a:rPr lang="en-IN" dirty="0" smtClean="0"/>
              <a:t> in .NET technology.</a:t>
            </a:r>
          </a:p>
          <a:p>
            <a:r>
              <a:rPr lang="en-IN" dirty="0" smtClean="0"/>
              <a:t>An inherent characteristic of IL code is </a:t>
            </a:r>
            <a:r>
              <a:rPr lang="en-IN" b="1" dirty="0" smtClean="0"/>
              <a:t>metadata</a:t>
            </a:r>
            <a:r>
              <a:rPr lang="en-IN" dirty="0" smtClean="0"/>
              <a:t>. Metadata is data about data and describes its characteristics ,including data types and location.</a:t>
            </a:r>
          </a:p>
          <a:p>
            <a:r>
              <a:rPr lang="en-IN" dirty="0" smtClean="0"/>
              <a:t>IL allows for true cross language integration.</a:t>
            </a:r>
          </a:p>
          <a:p>
            <a:r>
              <a:rPr lang="en-IN" dirty="0" smtClean="0"/>
              <a:t>In addition to IL,.NET includes a host of other technologies and tools that will enable us to develop and implement Web based applications easily.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2824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53484" y="49365"/>
            <a:ext cx="8596668" cy="663758"/>
          </a:xfrm>
        </p:spPr>
        <p:txBody>
          <a:bodyPr/>
          <a:lstStyle/>
          <a:p>
            <a:r>
              <a:rPr lang="en-IN" dirty="0" smtClean="0"/>
              <a:t>Various components of .NET platform</a:t>
            </a:r>
            <a:endParaRPr lang="en-IN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23900" y="1143001"/>
            <a:ext cx="8550102" cy="4898362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4" name="Bevel 3"/>
          <p:cNvSpPr/>
          <p:nvPr/>
        </p:nvSpPr>
        <p:spPr>
          <a:xfrm>
            <a:off x="2165230" y="1414733"/>
            <a:ext cx="5965468" cy="3925019"/>
          </a:xfrm>
          <a:prstGeom prst="bevel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4123428" y="1483745"/>
            <a:ext cx="1915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.</a:t>
            </a:r>
            <a:r>
              <a:rPr lang="en-IN" b="1" dirty="0" smtClean="0"/>
              <a:t>NET Platform</a:t>
            </a:r>
            <a:endParaRPr lang="en-IN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682815" y="1932317"/>
            <a:ext cx="4899804" cy="923330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dirty="0" smtClean="0"/>
              <a:t>.NET 				.NET</a:t>
            </a:r>
          </a:p>
          <a:p>
            <a:r>
              <a:rPr lang="en-IN" dirty="0" smtClean="0"/>
              <a:t>Building Block			Device</a:t>
            </a:r>
          </a:p>
          <a:p>
            <a:r>
              <a:rPr lang="en-IN" dirty="0" smtClean="0"/>
              <a:t>Services				Services</a:t>
            </a:r>
            <a:endParaRPr lang="en-IN" dirty="0"/>
          </a:p>
        </p:txBody>
      </p:sp>
      <p:sp>
        <p:nvSpPr>
          <p:cNvPr id="9" name="TextBox 8"/>
          <p:cNvSpPr txBox="1"/>
          <p:nvPr/>
        </p:nvSpPr>
        <p:spPr>
          <a:xfrm>
            <a:off x="2682815" y="2855647"/>
            <a:ext cx="2449902" cy="2031325"/>
          </a:xfrm>
          <a:prstGeom prst="rect">
            <a:avLst/>
          </a:prstGeom>
          <a:noFill/>
          <a:ln w="349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IN" dirty="0" smtClean="0"/>
          </a:p>
          <a:p>
            <a:endParaRPr lang="en-IN" dirty="0"/>
          </a:p>
          <a:p>
            <a:r>
              <a:rPr lang="en-IN" dirty="0" smtClean="0"/>
              <a:t>.NET</a:t>
            </a:r>
          </a:p>
          <a:p>
            <a:r>
              <a:rPr lang="en-IN" dirty="0" smtClean="0"/>
              <a:t>User</a:t>
            </a:r>
          </a:p>
          <a:p>
            <a:r>
              <a:rPr lang="en-IN" dirty="0" smtClean="0"/>
              <a:t>Experience</a:t>
            </a:r>
          </a:p>
          <a:p>
            <a:endParaRPr lang="en-IN" dirty="0"/>
          </a:p>
          <a:p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5173786" y="2845115"/>
            <a:ext cx="2449902" cy="2031325"/>
          </a:xfrm>
          <a:prstGeom prst="rect">
            <a:avLst/>
          </a:prstGeom>
          <a:noFill/>
          <a:ln w="349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IN" dirty="0" smtClean="0"/>
          </a:p>
          <a:p>
            <a:endParaRPr lang="en-IN" dirty="0"/>
          </a:p>
          <a:p>
            <a:r>
              <a:rPr lang="en-IN" dirty="0" smtClean="0"/>
              <a:t>.NET</a:t>
            </a:r>
          </a:p>
          <a:p>
            <a:r>
              <a:rPr lang="en-IN" dirty="0" smtClean="0"/>
              <a:t>Infrastructure</a:t>
            </a:r>
          </a:p>
          <a:p>
            <a:r>
              <a:rPr lang="en-IN" dirty="0" smtClean="0"/>
              <a:t>&amp; Tools</a:t>
            </a:r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4526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5555" y="152400"/>
            <a:ext cx="2336256" cy="1552575"/>
          </a:xfrm>
          <a:prstGeom prst="rect">
            <a:avLst/>
          </a:prstGeom>
        </p:spPr>
      </p:pic>
      <p:sp>
        <p:nvSpPr>
          <p:cNvPr id="5" name="Bent Arrow 4"/>
          <p:cNvSpPr/>
          <p:nvPr/>
        </p:nvSpPr>
        <p:spPr>
          <a:xfrm rot="5400000">
            <a:off x="3298032" y="812007"/>
            <a:ext cx="1838322" cy="2290764"/>
          </a:xfrm>
          <a:prstGeom prst="ben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28825" y="2971800"/>
            <a:ext cx="6210300" cy="32385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/>
          <p:cNvSpPr txBox="1"/>
          <p:nvPr/>
        </p:nvSpPr>
        <p:spPr>
          <a:xfrm>
            <a:off x="2181226" y="3143250"/>
            <a:ext cx="2952750" cy="923330"/>
          </a:xfrm>
          <a:prstGeom prst="rect">
            <a:avLst/>
          </a:prstGeom>
          <a:noFill/>
          <a:ln w="2222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IN" dirty="0" smtClean="0"/>
              <a:t>Visual </a:t>
            </a:r>
          </a:p>
          <a:p>
            <a:r>
              <a:rPr lang="en-IN" dirty="0" smtClean="0"/>
              <a:t>Studio</a:t>
            </a:r>
          </a:p>
          <a:p>
            <a:r>
              <a:rPr lang="en-IN" dirty="0" smtClean="0"/>
              <a:t>.NET</a:t>
            </a:r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5133975" y="3143250"/>
            <a:ext cx="2952750" cy="923330"/>
          </a:xfrm>
          <a:prstGeom prst="rect">
            <a:avLst/>
          </a:prstGeom>
          <a:noFill/>
          <a:ln w="2222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IN" dirty="0" smtClean="0"/>
              <a:t>.NET</a:t>
            </a:r>
          </a:p>
          <a:p>
            <a:r>
              <a:rPr lang="en-IN" dirty="0" smtClean="0"/>
              <a:t>Experience </a:t>
            </a:r>
          </a:p>
          <a:p>
            <a:r>
              <a:rPr lang="en-IN" dirty="0" smtClean="0"/>
              <a:t>Service</a:t>
            </a:r>
            <a:endParaRPr lang="en-IN" dirty="0"/>
          </a:p>
        </p:txBody>
      </p:sp>
      <p:sp>
        <p:nvSpPr>
          <p:cNvPr id="11" name="TextBox 10"/>
          <p:cNvSpPr txBox="1"/>
          <p:nvPr/>
        </p:nvSpPr>
        <p:spPr>
          <a:xfrm>
            <a:off x="2181226" y="4210049"/>
            <a:ext cx="2952749" cy="1754326"/>
          </a:xfrm>
          <a:prstGeom prst="rect">
            <a:avLst/>
          </a:prstGeom>
          <a:noFill/>
          <a:ln w="2222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IN" dirty="0" smtClean="0"/>
          </a:p>
          <a:p>
            <a:endParaRPr lang="en-IN" dirty="0"/>
          </a:p>
          <a:p>
            <a:r>
              <a:rPr lang="en-IN" dirty="0" smtClean="0"/>
              <a:t>Windows</a:t>
            </a:r>
          </a:p>
          <a:p>
            <a:r>
              <a:rPr lang="en-IN" dirty="0" smtClean="0"/>
              <a:t>.NET</a:t>
            </a:r>
          </a:p>
          <a:p>
            <a:endParaRPr lang="en-IN" dirty="0"/>
          </a:p>
          <a:p>
            <a:endParaRPr lang="en-IN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5133975" y="4195762"/>
            <a:ext cx="2952749" cy="1754326"/>
          </a:xfrm>
          <a:prstGeom prst="rect">
            <a:avLst/>
          </a:prstGeom>
          <a:noFill/>
          <a:ln w="2222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IN" dirty="0" smtClean="0"/>
          </a:p>
          <a:p>
            <a:endParaRPr lang="en-IN" dirty="0"/>
          </a:p>
          <a:p>
            <a:r>
              <a:rPr lang="en-IN" dirty="0" smtClean="0"/>
              <a:t>.NET</a:t>
            </a:r>
          </a:p>
          <a:p>
            <a:r>
              <a:rPr lang="en-IN" dirty="0" smtClean="0"/>
              <a:t>Framework</a:t>
            </a:r>
          </a:p>
          <a:p>
            <a:endParaRPr lang="en-IN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5678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23825"/>
            <a:ext cx="8596668" cy="800100"/>
          </a:xfrm>
        </p:spPr>
        <p:txBody>
          <a:bodyPr/>
          <a:lstStyle/>
          <a:p>
            <a:r>
              <a:rPr lang="en-IN" dirty="0" smtClean="0"/>
              <a:t>.NET Framework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923925"/>
            <a:ext cx="8473902" cy="5117437"/>
          </a:xfrm>
        </p:spPr>
        <p:txBody>
          <a:bodyPr/>
          <a:lstStyle/>
          <a:p>
            <a:r>
              <a:rPr lang="en-IN" dirty="0" smtClean="0"/>
              <a:t>.NET framework provides an environment for </a:t>
            </a:r>
            <a:r>
              <a:rPr lang="en-IN" dirty="0" err="1" smtClean="0"/>
              <a:t>building,deploying</a:t>
            </a:r>
            <a:r>
              <a:rPr lang="en-IN" dirty="0" smtClean="0"/>
              <a:t> and running web services and other applications.</a:t>
            </a:r>
          </a:p>
          <a:p>
            <a:r>
              <a:rPr lang="en-IN" dirty="0" smtClean="0"/>
              <a:t>It consists of three distinct technologies.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IN" b="1" dirty="0" smtClean="0"/>
              <a:t>Common Language Runtime  (CLR)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IN" b="1" dirty="0" smtClean="0"/>
              <a:t>Framework Base Classes.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IN" b="1" dirty="0" smtClean="0"/>
              <a:t>User &amp; Program Interfaces (ASP .NET &amp; </a:t>
            </a:r>
            <a:r>
              <a:rPr lang="en-IN" b="1" dirty="0" err="1" smtClean="0"/>
              <a:t>Winforms</a:t>
            </a:r>
            <a:r>
              <a:rPr lang="en-IN" b="1" dirty="0" smtClean="0"/>
              <a:t>)</a:t>
            </a:r>
            <a:endParaRPr lang="en-IN" b="1" dirty="0"/>
          </a:p>
        </p:txBody>
      </p:sp>
      <p:sp>
        <p:nvSpPr>
          <p:cNvPr id="4" name="Rounded Rectangle 3"/>
          <p:cNvSpPr/>
          <p:nvPr/>
        </p:nvSpPr>
        <p:spPr>
          <a:xfrm>
            <a:off x="1666876" y="3305175"/>
            <a:ext cx="6467474" cy="3105149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3705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509" y="152400"/>
            <a:ext cx="8596668" cy="809625"/>
          </a:xfrm>
        </p:spPr>
        <p:txBody>
          <a:bodyPr>
            <a:normAutofit fontScale="90000"/>
          </a:bodyPr>
          <a:lstStyle/>
          <a:p>
            <a:r>
              <a:rPr lang="en-IN" dirty="0"/>
              <a:t>Common Language Runtime (CLR)</a:t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225" y="790575"/>
            <a:ext cx="8601075" cy="58769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.NET CLR is a run-time environment that manages and executes the code written in any .NET programming language.</a:t>
            </a:r>
          </a:p>
          <a:p>
            <a:r>
              <a:rPr lang="en-US" dirty="0"/>
              <a:t>It converts code into native code which further can be executed by the CPU</a:t>
            </a:r>
            <a:r>
              <a:rPr lang="en-US" dirty="0" smtClean="0"/>
              <a:t>.</a:t>
            </a:r>
          </a:p>
          <a:p>
            <a:r>
              <a:rPr lang="en-US" dirty="0" smtClean="0"/>
              <a:t>It also supports </a:t>
            </a:r>
            <a:r>
              <a:rPr lang="en-US" i="1" dirty="0" smtClean="0"/>
              <a:t>cross-language interoperability.</a:t>
            </a:r>
            <a:endParaRPr lang="en-US" dirty="0"/>
          </a:p>
          <a:p>
            <a:pPr marL="0" indent="0">
              <a:buNone/>
            </a:pPr>
            <a:r>
              <a:rPr lang="en-IN" b="1" dirty="0" smtClean="0"/>
              <a:t>Functions</a:t>
            </a:r>
          </a:p>
          <a:p>
            <a:r>
              <a:rPr lang="en-US" dirty="0"/>
              <a:t>It converts the program into native code.</a:t>
            </a:r>
          </a:p>
          <a:p>
            <a:r>
              <a:rPr lang="en-US" dirty="0"/>
              <a:t>Handles Exceptions</a:t>
            </a:r>
          </a:p>
          <a:p>
            <a:r>
              <a:rPr lang="en-US" dirty="0"/>
              <a:t>Provides type-safety</a:t>
            </a:r>
          </a:p>
          <a:p>
            <a:r>
              <a:rPr lang="en-US" dirty="0"/>
              <a:t>Memory management</a:t>
            </a:r>
          </a:p>
          <a:p>
            <a:r>
              <a:rPr lang="en-US" dirty="0"/>
              <a:t>Provides security</a:t>
            </a:r>
          </a:p>
          <a:p>
            <a:r>
              <a:rPr lang="en-US" dirty="0"/>
              <a:t>Improved performance</a:t>
            </a:r>
          </a:p>
          <a:p>
            <a:r>
              <a:rPr lang="en-US" dirty="0"/>
              <a:t>Language independent</a:t>
            </a:r>
          </a:p>
          <a:p>
            <a:r>
              <a:rPr lang="en-US" dirty="0"/>
              <a:t>Platform independent</a:t>
            </a:r>
          </a:p>
          <a:p>
            <a:r>
              <a:rPr lang="en-US" dirty="0"/>
              <a:t>Garbage collection</a:t>
            </a:r>
          </a:p>
          <a:p>
            <a:r>
              <a:rPr lang="en-US" dirty="0"/>
              <a:t>Provides language features such as inheritance, interfaces, and overloading for object-oriented </a:t>
            </a:r>
            <a:r>
              <a:rPr lang="en-US" dirty="0" err="1"/>
              <a:t>programmings</a:t>
            </a:r>
            <a:r>
              <a:rPr lang="en-US" dirty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140454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159" y="161925"/>
            <a:ext cx="8596668" cy="762000"/>
          </a:xfrm>
        </p:spPr>
        <p:txBody>
          <a:bodyPr/>
          <a:lstStyle/>
          <a:p>
            <a:r>
              <a:rPr lang="en-IN" dirty="0" smtClean="0"/>
              <a:t>Component structure of CLR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23925"/>
            <a:ext cx="8740602" cy="5117437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Base Class Library Support</a:t>
            </a:r>
            <a:endParaRPr lang="en-US" dirty="0"/>
          </a:p>
          <a:p>
            <a:pPr lvl="2"/>
            <a:r>
              <a:rPr lang="en-US" dirty="0"/>
              <a:t>It is a class library that provides support of classes to the .NET application.</a:t>
            </a:r>
          </a:p>
          <a:p>
            <a:r>
              <a:rPr lang="en-US" b="1" dirty="0"/>
              <a:t>Thread Support</a:t>
            </a:r>
            <a:endParaRPr lang="en-US" dirty="0"/>
          </a:p>
          <a:p>
            <a:pPr lvl="2"/>
            <a:r>
              <a:rPr lang="en-US" dirty="0"/>
              <a:t>It manages the parallel execution of the multi-threaded application.</a:t>
            </a:r>
          </a:p>
          <a:p>
            <a:r>
              <a:rPr lang="en-US" b="1" dirty="0"/>
              <a:t>COM </a:t>
            </a:r>
            <a:r>
              <a:rPr lang="en-US" b="1" dirty="0" err="1"/>
              <a:t>Marshaler</a:t>
            </a:r>
            <a:endParaRPr lang="en-US" dirty="0"/>
          </a:p>
          <a:p>
            <a:pPr lvl="2"/>
            <a:r>
              <a:rPr lang="en-US" dirty="0"/>
              <a:t>It provides communication between the COM objects and the application.</a:t>
            </a:r>
          </a:p>
          <a:p>
            <a:r>
              <a:rPr lang="en-US" b="1" dirty="0"/>
              <a:t>Type Checker</a:t>
            </a:r>
            <a:endParaRPr lang="en-US" dirty="0"/>
          </a:p>
          <a:p>
            <a:pPr lvl="2"/>
            <a:r>
              <a:rPr lang="en-US" dirty="0"/>
              <a:t>It checks types used in the application and verifies that they match to the standards provided by the CLR.</a:t>
            </a:r>
          </a:p>
          <a:p>
            <a:r>
              <a:rPr lang="en-US" b="1" dirty="0"/>
              <a:t>Code Manager</a:t>
            </a:r>
            <a:endParaRPr lang="en-US" dirty="0"/>
          </a:p>
          <a:p>
            <a:pPr lvl="2"/>
            <a:r>
              <a:rPr lang="en-US" dirty="0"/>
              <a:t>It manages code at execution run-time.</a:t>
            </a:r>
          </a:p>
          <a:p>
            <a:r>
              <a:rPr lang="en-US" b="1" dirty="0"/>
              <a:t>Garbage Collector</a:t>
            </a:r>
            <a:endParaRPr lang="en-US" dirty="0"/>
          </a:p>
          <a:p>
            <a:pPr lvl="2"/>
            <a:r>
              <a:rPr lang="en-US" dirty="0"/>
              <a:t>It releases the unused memory and allocates it to a new application.</a:t>
            </a:r>
          </a:p>
          <a:p>
            <a:r>
              <a:rPr lang="en-US" b="1" dirty="0"/>
              <a:t>Exception Handler</a:t>
            </a:r>
            <a:endParaRPr lang="en-US" dirty="0"/>
          </a:p>
          <a:p>
            <a:pPr lvl="2"/>
            <a:r>
              <a:rPr lang="en-US" dirty="0"/>
              <a:t>It handles the exception at runtime to avoid application failure.</a:t>
            </a:r>
          </a:p>
          <a:p>
            <a:r>
              <a:rPr lang="en-US" b="1" dirty="0" err="1"/>
              <a:t>ClassLoader</a:t>
            </a:r>
            <a:endParaRPr lang="en-US" dirty="0"/>
          </a:p>
          <a:p>
            <a:pPr lvl="2"/>
            <a:r>
              <a:rPr lang="en-US" dirty="0"/>
              <a:t>It is used to load all classes at run time.</a:t>
            </a:r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827" y="542925"/>
            <a:ext cx="2981325" cy="503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1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158" y="152400"/>
            <a:ext cx="10800291" cy="704850"/>
          </a:xfrm>
        </p:spPr>
        <p:txBody>
          <a:bodyPr/>
          <a:lstStyle/>
          <a:p>
            <a:r>
              <a:rPr lang="en-IN" dirty="0" smtClean="0">
                <a:solidFill>
                  <a:schemeClr val="tx1"/>
                </a:solidFill>
              </a:rPr>
              <a:t>Flowchart of CLR activities for executing a program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57251"/>
            <a:ext cx="11144250" cy="5762624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733425" y="1352549"/>
            <a:ext cx="1733550" cy="369332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IN" dirty="0" smtClean="0"/>
              <a:t>C# source code</a:t>
            </a:r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3067050" y="1352549"/>
            <a:ext cx="1133475" cy="369332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IN" dirty="0" smtClean="0"/>
              <a:t>Compiler</a:t>
            </a:r>
            <a:endParaRPr lang="en-IN" dirty="0"/>
          </a:p>
        </p:txBody>
      </p:sp>
      <p:sp>
        <p:nvSpPr>
          <p:cNvPr id="8" name="Right Arrow 7"/>
          <p:cNvSpPr/>
          <p:nvPr/>
        </p:nvSpPr>
        <p:spPr>
          <a:xfrm>
            <a:off x="2523067" y="1444882"/>
            <a:ext cx="504825" cy="1846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/>
          <p:cNvSpPr txBox="1"/>
          <p:nvPr/>
        </p:nvSpPr>
        <p:spPr>
          <a:xfrm>
            <a:off x="4800600" y="1352549"/>
            <a:ext cx="1733550" cy="369332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IN" dirty="0" smtClean="0"/>
              <a:t>IL &amp; Metadata</a:t>
            </a:r>
            <a:endParaRPr lang="en-IN" dirty="0"/>
          </a:p>
        </p:txBody>
      </p:sp>
      <p:sp>
        <p:nvSpPr>
          <p:cNvPr id="14" name="TextBox 13"/>
          <p:cNvSpPr txBox="1"/>
          <p:nvPr/>
        </p:nvSpPr>
        <p:spPr>
          <a:xfrm>
            <a:off x="4867275" y="2409824"/>
            <a:ext cx="1190625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IN" dirty="0" smtClean="0"/>
              <a:t>Metadata Engine</a:t>
            </a:r>
            <a:endParaRPr lang="en-IN" dirty="0"/>
          </a:p>
        </p:txBody>
      </p:sp>
      <p:sp>
        <p:nvSpPr>
          <p:cNvPr id="16" name="TextBox 15"/>
          <p:cNvSpPr txBox="1"/>
          <p:nvPr/>
        </p:nvSpPr>
        <p:spPr>
          <a:xfrm>
            <a:off x="7248525" y="1352549"/>
            <a:ext cx="895350" cy="369332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IN" dirty="0" smtClean="0"/>
              <a:t>Linker</a:t>
            </a:r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7248526" y="2409823"/>
            <a:ext cx="895350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IN" dirty="0" smtClean="0"/>
              <a:t>Other Native Code</a:t>
            </a:r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8858249" y="1352549"/>
            <a:ext cx="1552575" cy="369332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IN" dirty="0" smtClean="0"/>
              <a:t>EXE Code</a:t>
            </a:r>
            <a:endParaRPr lang="en-IN" dirty="0"/>
          </a:p>
        </p:txBody>
      </p:sp>
      <p:sp>
        <p:nvSpPr>
          <p:cNvPr id="19" name="TextBox 18"/>
          <p:cNvSpPr txBox="1"/>
          <p:nvPr/>
        </p:nvSpPr>
        <p:spPr>
          <a:xfrm>
            <a:off x="8858249" y="2839995"/>
            <a:ext cx="1666876" cy="369332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IN" dirty="0" smtClean="0"/>
              <a:t>Class Loader</a:t>
            </a:r>
            <a:endParaRPr lang="en-IN" dirty="0"/>
          </a:p>
        </p:txBody>
      </p:sp>
      <p:sp>
        <p:nvSpPr>
          <p:cNvPr id="20" name="TextBox 19"/>
          <p:cNvSpPr txBox="1"/>
          <p:nvPr/>
        </p:nvSpPr>
        <p:spPr>
          <a:xfrm>
            <a:off x="8858249" y="3958109"/>
            <a:ext cx="1666876" cy="369332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IN" dirty="0" smtClean="0"/>
              <a:t>Verifier Test</a:t>
            </a:r>
            <a:endParaRPr lang="en-IN" dirty="0"/>
          </a:p>
        </p:txBody>
      </p:sp>
      <p:sp>
        <p:nvSpPr>
          <p:cNvPr id="21" name="TextBox 20"/>
          <p:cNvSpPr txBox="1"/>
          <p:nvPr/>
        </p:nvSpPr>
        <p:spPr>
          <a:xfrm>
            <a:off x="8858249" y="5192071"/>
            <a:ext cx="1666876" cy="369332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IN" dirty="0" smtClean="0"/>
              <a:t>JIT Compiler</a:t>
            </a:r>
            <a:endParaRPr lang="en-IN" dirty="0"/>
          </a:p>
        </p:txBody>
      </p:sp>
      <p:sp>
        <p:nvSpPr>
          <p:cNvPr id="22" name="TextBox 21"/>
          <p:cNvSpPr txBox="1"/>
          <p:nvPr/>
        </p:nvSpPr>
        <p:spPr>
          <a:xfrm>
            <a:off x="5353050" y="5192071"/>
            <a:ext cx="2419351" cy="369332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IN" dirty="0" smtClean="0"/>
              <a:t>Native Machine code</a:t>
            </a:r>
            <a:endParaRPr lang="en-IN" dirty="0"/>
          </a:p>
        </p:txBody>
      </p:sp>
      <p:sp>
        <p:nvSpPr>
          <p:cNvPr id="23" name="TextBox 22"/>
          <p:cNvSpPr txBox="1"/>
          <p:nvPr/>
        </p:nvSpPr>
        <p:spPr>
          <a:xfrm>
            <a:off x="2537352" y="5202542"/>
            <a:ext cx="2029883" cy="369332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IN" dirty="0" smtClean="0"/>
              <a:t>Runtime Manager</a:t>
            </a:r>
            <a:endParaRPr lang="en-IN" dirty="0"/>
          </a:p>
        </p:txBody>
      </p:sp>
      <p:sp>
        <p:nvSpPr>
          <p:cNvPr id="24" name="TextBox 23"/>
          <p:cNvSpPr txBox="1"/>
          <p:nvPr/>
        </p:nvSpPr>
        <p:spPr>
          <a:xfrm>
            <a:off x="694796" y="5192071"/>
            <a:ext cx="1028171" cy="369332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IN" dirty="0" smtClean="0"/>
              <a:t>Output</a:t>
            </a:r>
            <a:endParaRPr lang="en-IN" dirty="0"/>
          </a:p>
        </p:txBody>
      </p:sp>
      <p:sp>
        <p:nvSpPr>
          <p:cNvPr id="25" name="Right Arrow 24"/>
          <p:cNvSpPr/>
          <p:nvPr/>
        </p:nvSpPr>
        <p:spPr>
          <a:xfrm>
            <a:off x="4239154" y="1444882"/>
            <a:ext cx="504825" cy="1846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Right Arrow 25"/>
          <p:cNvSpPr/>
          <p:nvPr/>
        </p:nvSpPr>
        <p:spPr>
          <a:xfrm>
            <a:off x="6657446" y="1444882"/>
            <a:ext cx="504825" cy="1846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Right Arrow 26"/>
          <p:cNvSpPr/>
          <p:nvPr/>
        </p:nvSpPr>
        <p:spPr>
          <a:xfrm>
            <a:off x="8238595" y="1444882"/>
            <a:ext cx="504825" cy="1846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Right Arrow 27"/>
          <p:cNvSpPr/>
          <p:nvPr/>
        </p:nvSpPr>
        <p:spPr>
          <a:xfrm rot="5400000">
            <a:off x="9130484" y="2191525"/>
            <a:ext cx="793794" cy="21431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" name="Right Arrow 28"/>
          <p:cNvSpPr/>
          <p:nvPr/>
        </p:nvSpPr>
        <p:spPr>
          <a:xfrm rot="5400000">
            <a:off x="9206412" y="3484779"/>
            <a:ext cx="646698" cy="20954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0" name="Right Arrow 29"/>
          <p:cNvSpPr/>
          <p:nvPr/>
        </p:nvSpPr>
        <p:spPr>
          <a:xfrm rot="5400000">
            <a:off x="9201650" y="4672759"/>
            <a:ext cx="646698" cy="20954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1" name="Right Arrow 30"/>
          <p:cNvSpPr/>
          <p:nvPr/>
        </p:nvSpPr>
        <p:spPr>
          <a:xfrm rot="10800000">
            <a:off x="8058120" y="5319458"/>
            <a:ext cx="646698" cy="20954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2" name="Right Arrow 31"/>
          <p:cNvSpPr/>
          <p:nvPr/>
        </p:nvSpPr>
        <p:spPr>
          <a:xfrm rot="10800000">
            <a:off x="4649731" y="5319458"/>
            <a:ext cx="646698" cy="20954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3" name="Right Arrow 32"/>
          <p:cNvSpPr/>
          <p:nvPr/>
        </p:nvSpPr>
        <p:spPr>
          <a:xfrm rot="10800000">
            <a:off x="1819748" y="5319458"/>
            <a:ext cx="646698" cy="20954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4" name="TextBox 33"/>
          <p:cNvSpPr txBox="1"/>
          <p:nvPr/>
        </p:nvSpPr>
        <p:spPr>
          <a:xfrm>
            <a:off x="11210921" y="2562996"/>
            <a:ext cx="914403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IN" dirty="0" smtClean="0"/>
              <a:t>Basic</a:t>
            </a:r>
          </a:p>
          <a:p>
            <a:r>
              <a:rPr lang="en-IN" dirty="0" smtClean="0"/>
              <a:t>Class</a:t>
            </a:r>
          </a:p>
          <a:p>
            <a:r>
              <a:rPr lang="en-IN" dirty="0" smtClean="0"/>
              <a:t>Library</a:t>
            </a:r>
            <a:endParaRPr lang="en-IN" dirty="0"/>
          </a:p>
        </p:txBody>
      </p:sp>
      <p:sp>
        <p:nvSpPr>
          <p:cNvPr id="35" name="Right Arrow 34"/>
          <p:cNvSpPr/>
          <p:nvPr/>
        </p:nvSpPr>
        <p:spPr>
          <a:xfrm rot="16200000">
            <a:off x="5100637" y="1995186"/>
            <a:ext cx="504825" cy="184666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7" name="Right Arrow 36"/>
          <p:cNvSpPr/>
          <p:nvPr/>
        </p:nvSpPr>
        <p:spPr>
          <a:xfrm rot="16200000">
            <a:off x="7394317" y="1995185"/>
            <a:ext cx="504825" cy="184666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9" name="Right Arrow 38"/>
          <p:cNvSpPr/>
          <p:nvPr/>
        </p:nvSpPr>
        <p:spPr>
          <a:xfrm rot="10800000">
            <a:off x="10638367" y="2839995"/>
            <a:ext cx="533456" cy="292996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7965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8868"/>
          </a:xfrm>
        </p:spPr>
        <p:txBody>
          <a:bodyPr/>
          <a:lstStyle/>
          <a:p>
            <a:r>
              <a:rPr lang="en-US" dirty="0" smtClean="0"/>
              <a:t>Common Type System (CTS)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443" y="1328469"/>
            <a:ext cx="8596668" cy="1449238"/>
          </a:xfrm>
        </p:spPr>
        <p:txBody>
          <a:bodyPr/>
          <a:lstStyle/>
          <a:p>
            <a:r>
              <a:rPr lang="en-US" dirty="0" smtClean="0"/>
              <a:t>It </a:t>
            </a:r>
            <a:r>
              <a:rPr lang="en-US" dirty="0"/>
              <a:t> is a standard that specifies how type definitions and specific values of types are represented in computer memory</a:t>
            </a:r>
            <a:r>
              <a:rPr lang="en-US" dirty="0" smtClean="0"/>
              <a:t>.</a:t>
            </a:r>
          </a:p>
          <a:p>
            <a:r>
              <a:rPr lang="en-US" dirty="0"/>
              <a:t>It is intended to allow programs written in different programming languages to easily share information. </a:t>
            </a:r>
            <a:endParaRPr lang="en-IN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98104" y="2904226"/>
            <a:ext cx="8596668" cy="8482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Common Language Specification(CLS)</a:t>
            </a:r>
            <a:endParaRPr lang="en-IN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77334" y="3879010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It defines a set of rules that enables interoperability on .NET platform.</a:t>
            </a:r>
          </a:p>
          <a:p>
            <a:endParaRPr lang="en-IN" dirty="0" smtClean="0"/>
          </a:p>
          <a:p>
            <a:r>
              <a:rPr lang="en-IN" dirty="0" smtClean="0"/>
              <a:t>It is a subset of CTS and therefore the languages supporting CLS can use each others class libraries as if they are their own.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6016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0626"/>
          </a:xfrm>
        </p:spPr>
        <p:txBody>
          <a:bodyPr/>
          <a:lstStyle/>
          <a:p>
            <a:r>
              <a:rPr lang="en-IN" dirty="0" smtClean="0"/>
              <a:t>Microsoft Intermediate Language(MSIL)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4" y="1449239"/>
            <a:ext cx="8596668" cy="4592124"/>
          </a:xfrm>
        </p:spPr>
        <p:txBody>
          <a:bodyPr/>
          <a:lstStyle/>
          <a:p>
            <a:r>
              <a:rPr lang="en-IN" dirty="0" smtClean="0"/>
              <a:t>It is an instruction set into which all .NET programs are compiled.</a:t>
            </a:r>
          </a:p>
          <a:p>
            <a:endParaRPr lang="en-IN" dirty="0"/>
          </a:p>
          <a:p>
            <a:r>
              <a:rPr lang="en-IN" dirty="0" smtClean="0"/>
              <a:t>It is akin to assembly language and contains instructions for loading , storing, initializing and calling methods. </a:t>
            </a:r>
          </a:p>
          <a:p>
            <a:endParaRPr lang="en-IN" dirty="0"/>
          </a:p>
          <a:p>
            <a:r>
              <a:rPr lang="en-IN" dirty="0" smtClean="0"/>
              <a:t>When we compile a C# program or any program written in CLS </a:t>
            </a:r>
            <a:r>
              <a:rPr lang="en-IN" dirty="0" err="1" smtClean="0"/>
              <a:t>language,the</a:t>
            </a:r>
            <a:r>
              <a:rPr lang="en-IN" dirty="0" smtClean="0"/>
              <a:t> source code is compiled in MSIL.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0489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Managed Code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The code that satisfies the CLR at runtime </a:t>
            </a:r>
            <a:r>
              <a:rPr lang="en-IN" dirty="0" err="1" smtClean="0"/>
              <a:t>inorder</a:t>
            </a:r>
            <a:r>
              <a:rPr lang="en-IN" dirty="0" smtClean="0"/>
              <a:t> to execute is </a:t>
            </a:r>
            <a:r>
              <a:rPr lang="en-IN" dirty="0" err="1" smtClean="0"/>
              <a:t>refered</a:t>
            </a:r>
            <a:r>
              <a:rPr lang="en-IN" dirty="0" smtClean="0"/>
              <a:t> to as </a:t>
            </a:r>
            <a:r>
              <a:rPr lang="en-IN" b="1" i="1" dirty="0" smtClean="0"/>
              <a:t>managed code.</a:t>
            </a:r>
          </a:p>
          <a:p>
            <a:r>
              <a:rPr lang="en-IN" dirty="0" smtClean="0"/>
              <a:t>Compilers that are compatible to .NET platform generate managed code.</a:t>
            </a:r>
          </a:p>
          <a:p>
            <a:endParaRPr lang="en-IN" dirty="0"/>
          </a:p>
          <a:p>
            <a:r>
              <a:rPr lang="en-IN" dirty="0" err="1" smtClean="0"/>
              <a:t>Eg</a:t>
            </a:r>
            <a:r>
              <a:rPr lang="en-IN" dirty="0" smtClean="0"/>
              <a:t> : C# compiler generates managed </a:t>
            </a:r>
            <a:r>
              <a:rPr lang="en-IN" dirty="0" err="1" smtClean="0"/>
              <a:t>code.The</a:t>
            </a:r>
            <a:r>
              <a:rPr lang="en-IN" dirty="0" smtClean="0"/>
              <a:t> managed code generated by C# is </a:t>
            </a:r>
            <a:r>
              <a:rPr lang="en-IN" b="1" dirty="0" err="1" smtClean="0"/>
              <a:t>IL.</a:t>
            </a:r>
            <a:r>
              <a:rPr lang="en-IN" dirty="0" err="1" smtClean="0"/>
              <a:t>The</a:t>
            </a:r>
            <a:r>
              <a:rPr lang="en-IN" dirty="0" smtClean="0"/>
              <a:t> </a:t>
            </a:r>
            <a:r>
              <a:rPr lang="en-IN" b="1" dirty="0" smtClean="0"/>
              <a:t>IL </a:t>
            </a:r>
            <a:r>
              <a:rPr lang="en-IN" dirty="0" smtClean="0"/>
              <a:t>code is then converted to </a:t>
            </a:r>
            <a:r>
              <a:rPr lang="en-IN" b="1" i="1" dirty="0" smtClean="0"/>
              <a:t> native machine code </a:t>
            </a:r>
            <a:r>
              <a:rPr lang="en-IN" dirty="0" smtClean="0"/>
              <a:t> by </a:t>
            </a:r>
            <a:r>
              <a:rPr lang="en-IN" b="1" dirty="0" smtClean="0"/>
              <a:t>JIT compliers.</a:t>
            </a:r>
            <a:endParaRPr lang="en-US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9074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371" y="424543"/>
            <a:ext cx="9023631" cy="5616819"/>
          </a:xfrm>
        </p:spPr>
        <p:txBody>
          <a:bodyPr/>
          <a:lstStyle/>
          <a:p>
            <a:r>
              <a:rPr lang="en-IN" dirty="0" smtClean="0"/>
              <a:t>.NET is a software framework that includes everything required for developing software for web services.</a:t>
            </a:r>
          </a:p>
          <a:p>
            <a:endParaRPr lang="en-IN" dirty="0"/>
          </a:p>
          <a:p>
            <a:r>
              <a:rPr lang="en-IN" dirty="0" smtClean="0"/>
              <a:t>It integrates presentation </a:t>
            </a:r>
            <a:r>
              <a:rPr lang="en-IN" dirty="0" err="1" smtClean="0"/>
              <a:t>technologies,component</a:t>
            </a:r>
            <a:r>
              <a:rPr lang="en-IN" dirty="0" smtClean="0"/>
              <a:t> technologies and data technologies on a single platform so as to enable users to develop internet applications.</a:t>
            </a:r>
          </a:p>
          <a:p>
            <a:endParaRPr lang="en-IN" dirty="0"/>
          </a:p>
          <a:p>
            <a:r>
              <a:rPr lang="en-IN" dirty="0" smtClean="0"/>
              <a:t>Microsoft took many of the best ideas in the industry ,added their own creativity and innovations and produced a coherent system solution known as          </a:t>
            </a:r>
            <a:r>
              <a:rPr lang="en-IN" b="1" i="1" dirty="0" smtClean="0"/>
              <a:t>Microsoft .NET.</a:t>
            </a:r>
          </a:p>
          <a:p>
            <a:endParaRPr lang="en-IN" b="1" i="1" dirty="0"/>
          </a:p>
          <a:p>
            <a:pPr marL="0" indent="0">
              <a:buNone/>
            </a:pPr>
            <a:endParaRPr lang="en-IN" b="1" i="1" dirty="0"/>
          </a:p>
        </p:txBody>
      </p:sp>
    </p:spTree>
    <p:extLst>
      <p:ext uri="{BB962C8B-B14F-4D97-AF65-F5344CB8AC3E}">
        <p14:creationId xmlns:p14="http://schemas.microsoft.com/office/powerpoint/2010/main" val="366226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Framework Base Classes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079" y="1337095"/>
            <a:ext cx="8790923" cy="470426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.NET Framework Class Library is the collection of classes, namespaces, interfaces and value types that are used for .NET applications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We can use them by simply instantiating them and invoking their methods or by inheriting them through derived classes.</a:t>
            </a:r>
          </a:p>
          <a:p>
            <a:r>
              <a:rPr lang="en-US" dirty="0" smtClean="0"/>
              <a:t>Much of the functionality in the base framework classes resides in the vast namespace called </a:t>
            </a:r>
            <a:r>
              <a:rPr lang="en-US" b="1" dirty="0" smtClean="0"/>
              <a:t>System.</a:t>
            </a:r>
          </a:p>
          <a:p>
            <a:r>
              <a:rPr lang="en-US" dirty="0"/>
              <a:t>It contains thousands of classes that supports the following functions.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Base and user-defined data types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Support for exceptions handling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input/output and stream operations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Communications with the underlying system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Access to data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Ability to create Windows-based GUI applications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Ability to create web-client and server applications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Support for creating web services</a:t>
            </a:r>
          </a:p>
          <a:p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111605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User &amp; Program Interface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.NET framework provides the following tools for manging user and application interfaces.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IN" dirty="0" smtClean="0"/>
              <a:t>Windows Forms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IN" dirty="0" smtClean="0"/>
              <a:t>Console Applications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IN" dirty="0" smtClean="0"/>
              <a:t>Web Forms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IN" dirty="0" smtClean="0"/>
              <a:t>Web Services</a:t>
            </a:r>
          </a:p>
          <a:p>
            <a:r>
              <a:rPr lang="en-IN" dirty="0" smtClean="0"/>
              <a:t>These tools enable users to develop a user friendly desktop based as well as web based applications using a wide variety of languages on the .NET platform.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4255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 Visual Studio .NET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021" y="1352145"/>
            <a:ext cx="8738981" cy="4689217"/>
          </a:xfrm>
        </p:spPr>
        <p:txBody>
          <a:bodyPr/>
          <a:lstStyle/>
          <a:p>
            <a:r>
              <a:rPr lang="en-IN" dirty="0" smtClean="0"/>
              <a:t>It supports an </a:t>
            </a:r>
            <a:r>
              <a:rPr lang="en-IN" b="1" dirty="0" smtClean="0"/>
              <a:t>Integrated Development Environment (IDE) </a:t>
            </a:r>
            <a:r>
              <a:rPr lang="en-IN" dirty="0" smtClean="0"/>
              <a:t>with a rich set of features and productivity tools.</a:t>
            </a:r>
          </a:p>
          <a:p>
            <a:r>
              <a:rPr lang="en-IN" dirty="0" smtClean="0"/>
              <a:t>These features and tools allow developers to build web applications faster and easier.</a:t>
            </a:r>
          </a:p>
          <a:p>
            <a:r>
              <a:rPr lang="en-IN" dirty="0" smtClean="0"/>
              <a:t>We need not have to switch forth between environments to build , debug and deploy our code.</a:t>
            </a:r>
          </a:p>
          <a:p>
            <a:r>
              <a:rPr lang="en-IN" dirty="0" smtClean="0"/>
              <a:t>VS.NET provides tools that extends support to the development lifecycle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4262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2673"/>
            <a:ext cx="8489664" cy="645267"/>
          </a:xfrm>
        </p:spPr>
        <p:txBody>
          <a:bodyPr/>
          <a:lstStyle/>
          <a:p>
            <a:r>
              <a:rPr lang="en-IN" dirty="0" smtClean="0"/>
              <a:t>Developing Lifecycle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6446814"/>
              </p:ext>
            </p:extLst>
          </p:nvPr>
        </p:nvGraphicFramePr>
        <p:xfrm>
          <a:off x="1935366" y="1274323"/>
          <a:ext cx="6936260" cy="4163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8130"/>
                <a:gridCol w="3468130"/>
              </a:tblGrid>
              <a:tr h="494863">
                <a:tc rowSpan="6">
                  <a:txBody>
                    <a:bodyPr/>
                    <a:lstStyle/>
                    <a:p>
                      <a:pPr algn="ctr"/>
                      <a:endParaRPr lang="en-IN" dirty="0" smtClean="0"/>
                    </a:p>
                    <a:p>
                      <a:pPr algn="ctr"/>
                      <a:endParaRPr lang="en-IN" dirty="0" smtClean="0"/>
                    </a:p>
                    <a:p>
                      <a:pPr algn="ctr"/>
                      <a:endParaRPr lang="en-IN" dirty="0" smtClean="0"/>
                    </a:p>
                    <a:p>
                      <a:pPr algn="ctr"/>
                      <a:endParaRPr lang="en-IN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IN" sz="2400" dirty="0" smtClean="0">
                          <a:solidFill>
                            <a:schemeClr val="tx1"/>
                          </a:solidFill>
                        </a:rPr>
                        <a:t>Manage</a:t>
                      </a:r>
                    </a:p>
                    <a:p>
                      <a:pPr algn="ctr"/>
                      <a:r>
                        <a:rPr lang="en-IN" sz="2400" dirty="0" smtClean="0">
                          <a:solidFill>
                            <a:schemeClr val="tx1"/>
                          </a:solidFill>
                        </a:rPr>
                        <a:t>&amp; </a:t>
                      </a:r>
                    </a:p>
                    <a:p>
                      <a:pPr algn="ctr"/>
                      <a:r>
                        <a:rPr lang="en-IN" sz="2400" dirty="0" smtClean="0">
                          <a:solidFill>
                            <a:schemeClr val="tx1"/>
                          </a:solidFill>
                        </a:rPr>
                        <a:t>Collaborate</a:t>
                      </a:r>
                      <a:endParaRPr lang="en-IN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chemeClr val="tx1"/>
                          </a:solidFill>
                        </a:rPr>
                        <a:t>Planning</a:t>
                      </a:r>
                      <a:endParaRPr lang="en-IN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11429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chemeClr val="tx1"/>
                          </a:solidFill>
                        </a:rPr>
                        <a:t>Analysis</a:t>
                      </a:r>
                      <a:endParaRPr lang="en-IN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11429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chemeClr val="tx1"/>
                          </a:solidFill>
                        </a:rPr>
                        <a:t>Design</a:t>
                      </a:r>
                      <a:endParaRPr lang="en-IN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11429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chemeClr val="tx1"/>
                          </a:solidFill>
                        </a:rPr>
                        <a:t>Development</a:t>
                      </a:r>
                      <a:endParaRPr lang="en-IN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11429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chemeClr val="tx1"/>
                          </a:solidFill>
                        </a:rPr>
                        <a:t>Testing</a:t>
                      </a:r>
                      <a:endParaRPr lang="en-IN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11429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chemeClr val="tx1"/>
                          </a:solidFill>
                        </a:rPr>
                        <a:t>Deployment</a:t>
                      </a:r>
                      <a:endParaRPr lang="en-IN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11429">
                <a:tc gridSpan="2">
                  <a:txBody>
                    <a:bodyPr/>
                    <a:lstStyle/>
                    <a:p>
                      <a:pPr algn="ctr"/>
                      <a:r>
                        <a:rPr lang="en-IN" sz="2400" b="1" dirty="0" smtClean="0"/>
                        <a:t>Visual Studio .NET</a:t>
                      </a:r>
                      <a:endParaRPr lang="en-IN" sz="24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617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.NET Languages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477" y="1313235"/>
            <a:ext cx="8719525" cy="5291846"/>
          </a:xfrm>
        </p:spPr>
        <p:txBody>
          <a:bodyPr/>
          <a:lstStyle/>
          <a:p>
            <a:endParaRPr lang="en-IN" b="1" dirty="0" smtClean="0"/>
          </a:p>
          <a:p>
            <a:r>
              <a:rPr lang="en-IN" b="1" dirty="0" smtClean="0"/>
              <a:t>Native to .NET</a:t>
            </a:r>
          </a:p>
          <a:p>
            <a:pPr lvl="1"/>
            <a:r>
              <a:rPr lang="en-IN" b="1" dirty="0"/>
              <a:t>C#(specially created for .NET)</a:t>
            </a:r>
          </a:p>
          <a:p>
            <a:pPr lvl="1"/>
            <a:r>
              <a:rPr lang="en-IN" b="1" dirty="0"/>
              <a:t>Visual Basic</a:t>
            </a:r>
          </a:p>
          <a:p>
            <a:pPr lvl="1"/>
            <a:r>
              <a:rPr lang="en-IN" b="1" dirty="0"/>
              <a:t>C++</a:t>
            </a:r>
          </a:p>
          <a:p>
            <a:pPr lvl="1"/>
            <a:r>
              <a:rPr lang="en-IN" b="1" dirty="0"/>
              <a:t>Jscript</a:t>
            </a:r>
          </a:p>
          <a:p>
            <a:r>
              <a:rPr lang="en-IN" b="1" dirty="0" smtClean="0"/>
              <a:t>Third Party Languages</a:t>
            </a:r>
          </a:p>
          <a:p>
            <a:pPr lvl="1"/>
            <a:r>
              <a:rPr lang="en-IN" b="1" dirty="0" smtClean="0"/>
              <a:t>COBOL</a:t>
            </a:r>
          </a:p>
          <a:p>
            <a:pPr lvl="1"/>
            <a:r>
              <a:rPr lang="en-IN" b="1" dirty="0" err="1" smtClean="0"/>
              <a:t>SmallTalk</a:t>
            </a:r>
            <a:endParaRPr lang="en-IN" b="1" dirty="0" smtClean="0"/>
          </a:p>
          <a:p>
            <a:pPr lvl="1"/>
            <a:r>
              <a:rPr lang="en-IN" b="1" dirty="0" smtClean="0"/>
              <a:t>Eiffel</a:t>
            </a:r>
          </a:p>
          <a:p>
            <a:pPr lvl="1"/>
            <a:r>
              <a:rPr lang="en-IN" b="1" dirty="0" smtClean="0"/>
              <a:t>Mercury</a:t>
            </a:r>
          </a:p>
          <a:p>
            <a:pPr lvl="1"/>
            <a:r>
              <a:rPr lang="en-IN" b="1" dirty="0" smtClean="0"/>
              <a:t>Perl</a:t>
            </a:r>
          </a:p>
          <a:p>
            <a:pPr lvl="1"/>
            <a:r>
              <a:rPr lang="en-IN" b="1" dirty="0" smtClean="0"/>
              <a:t>Scheme</a:t>
            </a:r>
          </a:p>
          <a:p>
            <a:pPr lvl="1"/>
            <a:r>
              <a:rPr lang="en-IN" b="1" dirty="0" smtClean="0"/>
              <a:t>Python</a:t>
            </a:r>
          </a:p>
          <a:p>
            <a:pPr marL="457200" lvl="1" indent="0">
              <a:buNone/>
            </a:pPr>
            <a:endParaRPr lang="en-IN" b="1" dirty="0" smtClean="0"/>
          </a:p>
          <a:p>
            <a:pPr lvl="1"/>
            <a:endParaRPr lang="en-IN" b="1" dirty="0" smtClean="0"/>
          </a:p>
          <a:p>
            <a:pPr lvl="1"/>
            <a:endParaRPr lang="en-IN" b="1" dirty="0" smtClean="0"/>
          </a:p>
          <a:p>
            <a:endParaRPr lang="en-IN" b="1" dirty="0"/>
          </a:p>
          <a:p>
            <a:endParaRPr lang="en-IN" b="1" dirty="0" smtClean="0"/>
          </a:p>
          <a:p>
            <a:endParaRPr lang="en-IN" b="1" dirty="0" smtClean="0"/>
          </a:p>
          <a:p>
            <a:endParaRPr lang="en-IN" b="1" dirty="0" smtClean="0"/>
          </a:p>
          <a:p>
            <a:endParaRPr lang="en-IN" b="1" dirty="0"/>
          </a:p>
          <a:p>
            <a:endParaRPr lang="en-IN" b="1" dirty="0"/>
          </a:p>
          <a:p>
            <a:endParaRPr lang="en-IN" b="1" dirty="0" smtClean="0"/>
          </a:p>
        </p:txBody>
      </p:sp>
    </p:spTree>
    <p:extLst>
      <p:ext uri="{BB962C8B-B14F-4D97-AF65-F5344CB8AC3E}">
        <p14:creationId xmlns:p14="http://schemas.microsoft.com/office/powerpoint/2010/main" val="368722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1183"/>
          </a:xfrm>
        </p:spPr>
        <p:txBody>
          <a:bodyPr/>
          <a:lstStyle/>
          <a:p>
            <a:r>
              <a:rPr lang="en-IN" dirty="0" smtClean="0"/>
              <a:t>Benefits of .NET approach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00783"/>
            <a:ext cx="8596668" cy="4640579"/>
          </a:xfrm>
        </p:spPr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3451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.NET Strategy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5055747"/>
              </p:ext>
            </p:extLst>
          </p:nvPr>
        </p:nvGraphicFramePr>
        <p:xfrm>
          <a:off x="677863" y="1676400"/>
          <a:ext cx="8596139" cy="4365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131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.NET Platform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Includes the following components that would help to develop a new generation of smart internet services.</a:t>
            </a:r>
          </a:p>
          <a:p>
            <a:pPr lvl="2"/>
            <a:r>
              <a:rPr lang="en-IN" dirty="0" smtClean="0"/>
              <a:t>.NET infrastructure and tools.</a:t>
            </a:r>
          </a:p>
          <a:p>
            <a:pPr lvl="2"/>
            <a:r>
              <a:rPr lang="en-IN" dirty="0" smtClean="0"/>
              <a:t>.NET user experience</a:t>
            </a:r>
          </a:p>
          <a:p>
            <a:pPr lvl="2"/>
            <a:r>
              <a:rPr lang="en-IN" dirty="0" smtClean="0"/>
              <a:t>.NET building block.</a:t>
            </a:r>
          </a:p>
          <a:p>
            <a:pPr lvl="2"/>
            <a:r>
              <a:rPr lang="en-IN" dirty="0" smtClean="0"/>
              <a:t>.NET device software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8351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.NET Product &amp; Services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Windows.NET</a:t>
            </a:r>
          </a:p>
          <a:p>
            <a:r>
              <a:rPr lang="en-IN" dirty="0" smtClean="0"/>
              <a:t>MSN.NET</a:t>
            </a:r>
          </a:p>
          <a:p>
            <a:r>
              <a:rPr lang="en-IN" dirty="0" smtClean="0"/>
              <a:t>Office.NET</a:t>
            </a:r>
          </a:p>
          <a:p>
            <a:r>
              <a:rPr lang="en-IN" dirty="0" smtClean="0"/>
              <a:t>Visual Studio .NET</a:t>
            </a:r>
          </a:p>
          <a:p>
            <a:r>
              <a:rPr lang="en-IN" dirty="0" smtClean="0"/>
              <a:t>Personal Subscription Services</a:t>
            </a:r>
          </a:p>
          <a:p>
            <a:r>
              <a:rPr lang="en-IN" dirty="0" smtClean="0"/>
              <a:t>bCentral for .NET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8077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Third party .NET services will provide opportunity to a wide range of developers and users to produce corporate and vertical services using .NET platform.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2034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The origins of .NET technology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095" y="1634052"/>
            <a:ext cx="5871162" cy="4407973"/>
          </a:xfrm>
        </p:spPr>
      </p:pic>
    </p:spTree>
    <p:extLst>
      <p:ext uri="{BB962C8B-B14F-4D97-AF65-F5344CB8AC3E}">
        <p14:creationId xmlns:p14="http://schemas.microsoft.com/office/powerpoint/2010/main" val="383543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OLE technology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OLE (Object Linking and Embedding</a:t>
            </a:r>
            <a:r>
              <a:rPr lang="en-IN" dirty="0" smtClean="0"/>
              <a:t>) technology was developed by Microsoft in the early 1990 to enable easy </a:t>
            </a:r>
            <a:r>
              <a:rPr lang="en-IN" dirty="0" err="1" smtClean="0"/>
              <a:t>interprocess</a:t>
            </a:r>
            <a:r>
              <a:rPr lang="en-IN" dirty="0" smtClean="0"/>
              <a:t> communications.</a:t>
            </a:r>
          </a:p>
          <a:p>
            <a:r>
              <a:rPr lang="en-IN" dirty="0" smtClean="0"/>
              <a:t>OLE provided support to achieve the following.</a:t>
            </a:r>
          </a:p>
          <a:p>
            <a:pPr lvl="1"/>
            <a:r>
              <a:rPr lang="en-IN" dirty="0" smtClean="0"/>
              <a:t>To embed documents from one application into another application.</a:t>
            </a:r>
          </a:p>
          <a:p>
            <a:pPr lvl="1"/>
            <a:r>
              <a:rPr lang="en-IN" dirty="0" smtClean="0"/>
              <a:t>To enable one application to manipulate objects located in another application.</a:t>
            </a:r>
          </a:p>
          <a:p>
            <a:pPr lvl="1"/>
            <a:endParaRPr lang="en-IN" dirty="0"/>
          </a:p>
          <a:p>
            <a:pPr lvl="1"/>
            <a:r>
              <a:rPr lang="en-IN" dirty="0" err="1" smtClean="0"/>
              <a:t>Eg</a:t>
            </a:r>
            <a:r>
              <a:rPr lang="en-IN" dirty="0" smtClean="0"/>
              <a:t> : between Word and Excel.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3149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COM Technology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76709"/>
            <a:ext cx="8596668" cy="4764653"/>
          </a:xfrm>
        </p:spPr>
        <p:txBody>
          <a:bodyPr/>
          <a:lstStyle/>
          <a:p>
            <a:r>
              <a:rPr lang="en-IN" dirty="0" smtClean="0"/>
              <a:t>In component based approach a program is broken into a number of independent components where each one offers a particular service.</a:t>
            </a:r>
          </a:p>
          <a:p>
            <a:r>
              <a:rPr lang="en-IN" dirty="0" smtClean="0"/>
              <a:t>Each component can be developed and tested separately and integrated into the main system.</a:t>
            </a:r>
          </a:p>
          <a:p>
            <a:r>
              <a:rPr lang="en-IN" dirty="0" smtClean="0"/>
              <a:t>This technology is known as </a:t>
            </a:r>
            <a:r>
              <a:rPr lang="en-IN" b="1" i="1" dirty="0" smtClean="0">
                <a:solidFill>
                  <a:srgbClr val="FF0000"/>
                </a:solidFill>
              </a:rPr>
              <a:t>Component Object Model (COM) </a:t>
            </a:r>
            <a:r>
              <a:rPr lang="en-IN" dirty="0" smtClean="0"/>
              <a:t>and software built using COM is referred to as </a:t>
            </a:r>
            <a:r>
              <a:rPr lang="en-IN" b="1" u="sng" dirty="0" smtClean="0"/>
              <a:t>component ware</a:t>
            </a:r>
            <a:r>
              <a:rPr lang="en-IN" dirty="0" smtClean="0"/>
              <a:t>.</a:t>
            </a:r>
          </a:p>
          <a:p>
            <a:r>
              <a:rPr lang="en-IN" dirty="0" smtClean="0"/>
              <a:t>COM technology offers a number of benefits to the developers and users.</a:t>
            </a:r>
          </a:p>
          <a:p>
            <a:pPr lvl="1"/>
            <a:r>
              <a:rPr lang="en-IN" dirty="0" smtClean="0"/>
              <a:t>Reduces overall complexity of software.</a:t>
            </a:r>
          </a:p>
          <a:p>
            <a:pPr lvl="1"/>
            <a:r>
              <a:rPr lang="en-IN" dirty="0" smtClean="0"/>
              <a:t>Enables distributed environment across multiple organizations or departments.</a:t>
            </a:r>
          </a:p>
          <a:p>
            <a:pPr lvl="1"/>
            <a:r>
              <a:rPr lang="en-IN" dirty="0" smtClean="0"/>
              <a:t>Enhances software maintainability.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6456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706</TotalTime>
  <Words>1238</Words>
  <Application>Microsoft Office PowerPoint</Application>
  <PresentationFormat>Widescreen</PresentationFormat>
  <Paragraphs>214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Garamond</vt:lpstr>
      <vt:lpstr>Trebuchet MS</vt:lpstr>
      <vt:lpstr>Wingdings</vt:lpstr>
      <vt:lpstr>Wingdings 3</vt:lpstr>
      <vt:lpstr>2_Organic</vt:lpstr>
      <vt:lpstr>Facet</vt:lpstr>
      <vt:lpstr> .NET FRAMEWORK</vt:lpstr>
      <vt:lpstr>PowerPoint Presentation</vt:lpstr>
      <vt:lpstr>.NET Strategy</vt:lpstr>
      <vt:lpstr>.NET Platform</vt:lpstr>
      <vt:lpstr>.NET Product &amp; Services</vt:lpstr>
      <vt:lpstr>PowerPoint Presentation</vt:lpstr>
      <vt:lpstr>The origins of .NET technology</vt:lpstr>
      <vt:lpstr>OLE technology</vt:lpstr>
      <vt:lpstr>COM Technology</vt:lpstr>
      <vt:lpstr>.NET Technology</vt:lpstr>
      <vt:lpstr>Various components of .NET platform</vt:lpstr>
      <vt:lpstr>PowerPoint Presentation</vt:lpstr>
      <vt:lpstr>.NET Framework</vt:lpstr>
      <vt:lpstr>Common Language Runtime (CLR) </vt:lpstr>
      <vt:lpstr>Component structure of CLR</vt:lpstr>
      <vt:lpstr>Flowchart of CLR activities for executing a program</vt:lpstr>
      <vt:lpstr>Common Type System (CTS)</vt:lpstr>
      <vt:lpstr>Microsoft Intermediate Language(MSIL)</vt:lpstr>
      <vt:lpstr>Managed Code</vt:lpstr>
      <vt:lpstr>Framework Base Classes</vt:lpstr>
      <vt:lpstr>User &amp; Program Interface</vt:lpstr>
      <vt:lpstr> Visual Studio .NET</vt:lpstr>
      <vt:lpstr>Developing Lifecycle</vt:lpstr>
      <vt:lpstr>.NET Languages</vt:lpstr>
      <vt:lpstr>Benefits of .NET approach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C# &amp; .NET PROGRAMMING</dc:title>
  <dc:creator>Hp</dc:creator>
  <cp:lastModifiedBy>Hp</cp:lastModifiedBy>
  <cp:revision>50</cp:revision>
  <dcterms:created xsi:type="dcterms:W3CDTF">2020-06-17T12:20:32Z</dcterms:created>
  <dcterms:modified xsi:type="dcterms:W3CDTF">2020-06-24T08:25:14Z</dcterms:modified>
</cp:coreProperties>
</file>